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1"/>
  </p:notesMasterIdLst>
  <p:handoutMasterIdLst>
    <p:handoutMasterId r:id="rId32"/>
  </p:handoutMasterIdLst>
  <p:sldIdLst>
    <p:sldId id="256" r:id="rId5"/>
    <p:sldId id="711" r:id="rId6"/>
    <p:sldId id="712" r:id="rId7"/>
    <p:sldId id="715" r:id="rId8"/>
    <p:sldId id="716" r:id="rId9"/>
    <p:sldId id="773" r:id="rId10"/>
    <p:sldId id="767" r:id="rId11"/>
    <p:sldId id="792" r:id="rId12"/>
    <p:sldId id="838" r:id="rId13"/>
    <p:sldId id="839" r:id="rId14"/>
    <p:sldId id="794" r:id="rId15"/>
    <p:sldId id="803" r:id="rId16"/>
    <p:sldId id="840" r:id="rId17"/>
    <p:sldId id="804" r:id="rId18"/>
    <p:sldId id="806" r:id="rId19"/>
    <p:sldId id="793" r:id="rId20"/>
    <p:sldId id="819" r:id="rId21"/>
    <p:sldId id="841" r:id="rId22"/>
    <p:sldId id="843" r:id="rId23"/>
    <p:sldId id="842" r:id="rId24"/>
    <p:sldId id="844" r:id="rId25"/>
    <p:sldId id="845" r:id="rId26"/>
    <p:sldId id="846" r:id="rId27"/>
    <p:sldId id="847" r:id="rId28"/>
    <p:sldId id="848" r:id="rId29"/>
    <p:sldId id="849" r:id="rId30"/>
  </p:sldIdLst>
  <p:sldSz cx="9144000" cy="6858000" type="screen4x3"/>
  <p:notesSz cx="9928225" cy="6797675"/>
  <p:custDataLst>
    <p:tags r:id="rId33"/>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24" autoAdjust="0"/>
    <p:restoredTop sz="94646" autoAdjust="0"/>
  </p:normalViewPr>
  <p:slideViewPr>
    <p:cSldViewPr>
      <p:cViewPr varScale="1">
        <p:scale>
          <a:sx n="56" d="100"/>
          <a:sy n="56" d="100"/>
        </p:scale>
        <p:origin x="72" y="46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gs" Target="tags/tag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31/07/2017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7/31/2017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0941520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1670781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3625677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8242422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42776616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1237046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280001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15553113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5445953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3143479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27536825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8359741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40172794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2237995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3279538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24728680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775804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853415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8521431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0039074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16.xml"/><Relationship Id="rId1" Type="http://schemas.openxmlformats.org/officeDocument/2006/relationships/slideMaster" Target="../slideMasters/slideMaster1.xml"/><Relationship Id="rId5" Type="http://schemas.openxmlformats.org/officeDocument/2006/relationships/slide" Target="../slides/slide24.xml"/><Relationship Id="rId4" Type="http://schemas.openxmlformats.org/officeDocument/2006/relationships/slide" Target="../slides/slide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668344" y="620688"/>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Exam Questions</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100616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1.1 –</a:t>
            </a:r>
            <a:r>
              <a:rPr lang="en-GB" sz="1100" b="1" baseline="0"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TOS Decisions</a:t>
            </a:r>
            <a:endParaRPr lang="en-GB" sz="110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1274527" y="620688"/>
            <a:ext cx="132266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1.2 – Criteria Differences</a:t>
            </a:r>
            <a:endParaRPr lang="en-GB" sz="1100" b="1" dirty="0">
              <a:latin typeface="Arial" panose="020B0604020202020204" pitchFamily="34" charset="0"/>
              <a:cs typeface="Arial" panose="020B0604020202020204" pitchFamily="34" charset="0"/>
            </a:endParaRPr>
          </a:p>
        </p:txBody>
      </p:sp>
      <p:sp>
        <p:nvSpPr>
          <p:cNvPr id="10" name="Round Same Side Corner Rectangle 9">
            <a:hlinkClick r:id="rId4" action="ppaction://hlinksldjump"/>
          </p:cNvPr>
          <p:cNvSpPr/>
          <p:nvPr userDrawn="1"/>
        </p:nvSpPr>
        <p:spPr>
          <a:xfrm>
            <a:off x="2648082" y="620688"/>
            <a:ext cx="118587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1.3 – Information Sources</a:t>
            </a:r>
            <a:endParaRPr lang="en-GB" sz="1100" b="1" dirty="0">
              <a:latin typeface="Arial" panose="020B0604020202020204" pitchFamily="34" charset="0"/>
              <a:cs typeface="Arial" panose="020B0604020202020204" pitchFamily="34" charset="0"/>
            </a:endParaRPr>
          </a:p>
        </p:txBody>
      </p:sp>
      <p:sp>
        <p:nvSpPr>
          <p:cNvPr id="9" name="Round Same Side Corner Rectangle 8">
            <a:hlinkClick r:id="rId5" action="ppaction://hlinksldjump"/>
          </p:cNvPr>
          <p:cNvSpPr/>
          <p:nvPr userDrawn="1"/>
        </p:nvSpPr>
        <p:spPr>
          <a:xfrm>
            <a:off x="3871195" y="620688"/>
            <a:ext cx="106731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1.4 – Judging Validity</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 action="ppaction://noaction"/>
          </p:cNvPr>
          <p:cNvSpPr/>
          <p:nvPr userDrawn="1"/>
        </p:nvSpPr>
        <p:spPr>
          <a:xfrm>
            <a:off x="4975750" y="620688"/>
            <a:ext cx="126302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1.5 – Communication</a:t>
            </a:r>
            <a:endParaRPr lang="en-GB" sz="1100" b="1" dirty="0">
              <a:latin typeface="Arial" panose="020B0604020202020204" pitchFamily="34" charset="0"/>
              <a:cs typeface="Arial" panose="020B0604020202020204" pitchFamily="34" charset="0"/>
            </a:endParaRPr>
          </a:p>
        </p:txBody>
      </p:sp>
      <p:sp>
        <p:nvSpPr>
          <p:cNvPr id="13" name="Round Same Side Corner Rectangle 12">
            <a:hlinkClick r:id="" action="ppaction://noaction"/>
          </p:cNvPr>
          <p:cNvSpPr/>
          <p:nvPr userDrawn="1"/>
        </p:nvSpPr>
        <p:spPr>
          <a:xfrm>
            <a:off x="6300192" y="620688"/>
            <a:ext cx="1306733" cy="365574"/>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1.6 - Externalities</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79512" y="5301208"/>
            <a:ext cx="8856984"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Unit 05 – Sample Assessment – June 2016</a:t>
            </a:r>
            <a:endParaRPr lang="en-GB" sz="4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754326"/>
          </a:xfrm>
          <a:prstGeom prst="rect">
            <a:avLst/>
          </a:prstGeom>
          <a:noFill/>
        </p:spPr>
        <p:txBody>
          <a:bodyPr wrap="square" rtlCol="0">
            <a:spAutoFit/>
          </a:bodyPr>
          <a:lstStyle/>
          <a:p>
            <a:pPr algn="r"/>
            <a:r>
              <a:rPr lang="en-GB" sz="3200" dirty="0" smtClean="0"/>
              <a:t> Cambridge </a:t>
            </a:r>
            <a:r>
              <a:rPr lang="en-GB" sz="3200" b="1" dirty="0" smtClean="0"/>
              <a:t>TECHNICALS- LEVEL 3 </a:t>
            </a:r>
          </a:p>
          <a:p>
            <a:pPr algn="r"/>
            <a:r>
              <a:rPr lang="en-GB" sz="3200" dirty="0"/>
              <a:t> </a:t>
            </a:r>
            <a:r>
              <a:rPr lang="en-GB" sz="3600" b="1" dirty="0" smtClean="0"/>
              <a:t>Unit </a:t>
            </a:r>
            <a:r>
              <a:rPr lang="en-GB" sz="3600" b="1" dirty="0"/>
              <a:t>15 – Change Management</a:t>
            </a:r>
          </a:p>
          <a:p>
            <a:pPr algn="r"/>
            <a:r>
              <a:rPr lang="en-GB" sz="3600" b="1" dirty="0">
                <a:solidFill>
                  <a:schemeClr val="tx1">
                    <a:lumMod val="50000"/>
                    <a:lumOff val="50000"/>
                  </a:schemeClr>
                </a:solidFill>
              </a:rPr>
              <a:t>2016 Specification - K/507/8162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June 2016</a:t>
            </a:r>
            <a:endParaRPr lang="en-US" sz="2800" dirty="0"/>
          </a:p>
        </p:txBody>
      </p:sp>
      <p:sp>
        <p:nvSpPr>
          <p:cNvPr id="2" name="Rectangle 1"/>
          <p:cNvSpPr/>
          <p:nvPr/>
        </p:nvSpPr>
        <p:spPr>
          <a:xfrm>
            <a:off x="251520" y="1052736"/>
            <a:ext cx="8545140" cy="5489195"/>
          </a:xfrm>
          <a:prstGeom prst="rect">
            <a:avLst/>
          </a:prstGeom>
          <a:ln w="28575">
            <a:solidFill>
              <a:schemeClr val="tx1"/>
            </a:solidFill>
          </a:ln>
        </p:spPr>
        <p:txBody>
          <a:bodyPr wrap="square">
            <a:spAutoFit/>
          </a:bodyPr>
          <a:lstStyle/>
          <a:p>
            <a:r>
              <a:rPr lang="en-US" sz="1670" b="1" dirty="0">
                <a:solidFill>
                  <a:srgbClr val="0070C0"/>
                </a:solidFill>
              </a:rPr>
              <a:t>Typical feedback from a customer survey: </a:t>
            </a:r>
            <a:endParaRPr lang="en-US" sz="1670" dirty="0">
              <a:solidFill>
                <a:srgbClr val="0070C0"/>
              </a:solidFill>
            </a:endParaRPr>
          </a:p>
          <a:p>
            <a:pPr marL="285750" indent="-285750">
              <a:buFont typeface="Arial" panose="020B0604020202020204" pitchFamily="34" charset="0"/>
              <a:buChar char="•"/>
            </a:pPr>
            <a:r>
              <a:rPr lang="en-US" sz="1670" dirty="0" smtClean="0">
                <a:solidFill>
                  <a:srgbClr val="0070C0"/>
                </a:solidFill>
              </a:rPr>
              <a:t>The </a:t>
            </a:r>
            <a:r>
              <a:rPr lang="en-US" sz="1670" dirty="0">
                <a:solidFill>
                  <a:srgbClr val="0070C0"/>
                </a:solidFill>
              </a:rPr>
              <a:t>new store is great. You now have the space to stock outdoor play equipment.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came in first thing this morning. I could not find a single member of staff to help me. </a:t>
            </a:r>
          </a:p>
          <a:p>
            <a:pPr marL="285750" indent="-285750">
              <a:buFont typeface="Arial" panose="020B0604020202020204" pitchFamily="34" charset="0"/>
              <a:buChar char="•"/>
            </a:pPr>
            <a:r>
              <a:rPr lang="en-US" sz="1670" dirty="0" smtClean="0">
                <a:solidFill>
                  <a:srgbClr val="0070C0"/>
                </a:solidFill>
              </a:rPr>
              <a:t>Not </a:t>
            </a:r>
            <a:r>
              <a:rPr lang="en-US" sz="1670" dirty="0">
                <a:solidFill>
                  <a:srgbClr val="0070C0"/>
                </a:solidFill>
              </a:rPr>
              <a:t>very happy. I tried to buy a dolls’ house labelled as £24.99 but the till said £44.99. </a:t>
            </a:r>
          </a:p>
          <a:p>
            <a:pPr marL="285750" indent="-285750">
              <a:buFont typeface="Arial" panose="020B0604020202020204" pitchFamily="34" charset="0"/>
              <a:buChar char="•"/>
            </a:pPr>
            <a:r>
              <a:rPr lang="en-US" sz="1670" dirty="0" smtClean="0">
                <a:solidFill>
                  <a:srgbClr val="0070C0"/>
                </a:solidFill>
              </a:rPr>
              <a:t>Toilets </a:t>
            </a:r>
            <a:r>
              <a:rPr lang="en-US" sz="1670" dirty="0">
                <a:solidFill>
                  <a:srgbClr val="0070C0"/>
                </a:solidFill>
              </a:rPr>
              <a:t>and a children’s play area would make for a much more relaxing experience.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wanted to know which swing was suitable for an eight year old, but the staff could not help. </a:t>
            </a:r>
          </a:p>
          <a:p>
            <a:pPr marL="285750" indent="-285750">
              <a:buFont typeface="Arial" panose="020B0604020202020204" pitchFamily="34" charset="0"/>
              <a:buChar char="•"/>
            </a:pPr>
            <a:r>
              <a:rPr lang="en-US" sz="1670" dirty="0" smtClean="0">
                <a:solidFill>
                  <a:srgbClr val="0070C0"/>
                </a:solidFill>
              </a:rPr>
              <a:t>The </a:t>
            </a:r>
            <a:r>
              <a:rPr lang="en-US" sz="1670" dirty="0">
                <a:solidFill>
                  <a:srgbClr val="0070C0"/>
                </a:solidFill>
              </a:rPr>
              <a:t>store looks dirty and dark. I much preferred your old store.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caught my foot on one of the play tents on display in the centre of the store. </a:t>
            </a:r>
          </a:p>
          <a:p>
            <a:pPr marL="285750" indent="-285750">
              <a:buFont typeface="Arial" panose="020B0604020202020204" pitchFamily="34" charset="0"/>
              <a:buChar char="•"/>
            </a:pPr>
            <a:r>
              <a:rPr lang="en-US" sz="1670" dirty="0" smtClean="0">
                <a:solidFill>
                  <a:srgbClr val="0070C0"/>
                </a:solidFill>
              </a:rPr>
              <a:t>There </a:t>
            </a:r>
            <a:r>
              <a:rPr lang="en-US" sz="1670" dirty="0">
                <a:solidFill>
                  <a:srgbClr val="0070C0"/>
                </a:solidFill>
              </a:rPr>
              <a:t>does not seem to be a customer services desk here. And why no loyalty cards?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asked for help to get a game off a high shelf but the staff told me they were too busy.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like your new ethical toy section, but your staff could not give me any further information. </a:t>
            </a:r>
          </a:p>
          <a:p>
            <a:pPr marL="285750" indent="-285750">
              <a:buFont typeface="Arial" panose="020B0604020202020204" pitchFamily="34" charset="0"/>
              <a:buChar char="•"/>
            </a:pPr>
            <a:r>
              <a:rPr lang="en-US" sz="1670" dirty="0" smtClean="0">
                <a:solidFill>
                  <a:srgbClr val="0070C0"/>
                </a:solidFill>
              </a:rPr>
              <a:t>My </a:t>
            </a:r>
            <a:r>
              <a:rPr lang="en-US" sz="1670" dirty="0">
                <a:solidFill>
                  <a:srgbClr val="0070C0"/>
                </a:solidFill>
              </a:rPr>
              <a:t>elderly mother tripped over a toy fire engine which had been left on the floor.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left a message on Monday for the Sales Floor Manager to ring me. Nobody has rung back. </a:t>
            </a:r>
          </a:p>
          <a:p>
            <a:pPr marL="285750" indent="-285750">
              <a:buFont typeface="Arial" panose="020B0604020202020204" pitchFamily="34" charset="0"/>
              <a:buChar char="•"/>
            </a:pPr>
            <a:r>
              <a:rPr lang="en-US" sz="1670" dirty="0" smtClean="0">
                <a:solidFill>
                  <a:srgbClr val="0070C0"/>
                </a:solidFill>
              </a:rPr>
              <a:t>Your </a:t>
            </a:r>
            <a:r>
              <a:rPr lang="en-US" sz="1670" dirty="0">
                <a:solidFill>
                  <a:srgbClr val="0070C0"/>
                </a:solidFill>
              </a:rPr>
              <a:t>prices are more expensive than the discount store at the other end of the retail park.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came in to use my ‘2 for 1’ voucher from the local paper. I rang up this morning and was told that the toy was in stock, but it seems the toy sold out days ago. Very disappointed.</a:t>
            </a:r>
          </a:p>
        </p:txBody>
      </p:sp>
    </p:spTree>
    <p:extLst>
      <p:ext uri="{BB962C8B-B14F-4D97-AF65-F5344CB8AC3E}">
        <p14:creationId xmlns:p14="http://schemas.microsoft.com/office/powerpoint/2010/main" val="261936884"/>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709255"/>
          </a:xfrm>
          <a:prstGeom prst="rect">
            <a:avLst/>
          </a:prstGeom>
        </p:spPr>
        <p:txBody>
          <a:bodyPr wrap="square">
            <a:spAutoFit/>
          </a:bodyPr>
          <a:lstStyle/>
          <a:p>
            <a:pPr marL="469900" indent="-457200">
              <a:spcAft>
                <a:spcPts val="600"/>
              </a:spcAft>
              <a:buFont typeface="+mj-lt"/>
              <a:buAutoNum type="arabicPeriod"/>
              <a:tabLst>
                <a:tab pos="8348663" algn="r"/>
              </a:tabLst>
            </a:pPr>
            <a:r>
              <a:rPr lang="en-US" sz="2000" dirty="0">
                <a:solidFill>
                  <a:srgbClr val="FF0000"/>
                </a:solidFill>
              </a:rPr>
              <a:t>Refer to Resource 1.</a:t>
            </a:r>
          </a:p>
          <a:p>
            <a:pPr marL="449263">
              <a:spcAft>
                <a:spcPts val="600"/>
              </a:spcAft>
              <a:tabLst>
                <a:tab pos="5641975" algn="ctr"/>
                <a:tab pos="8348663" algn="r"/>
              </a:tabLst>
            </a:pPr>
            <a:r>
              <a:rPr lang="en-US" sz="2000" dirty="0" smtClean="0">
                <a:solidFill>
                  <a:srgbClr val="FF0000"/>
                </a:solidFill>
              </a:rPr>
              <a:t>(</a:t>
            </a:r>
            <a:r>
              <a:rPr lang="en-US" sz="2000" dirty="0">
                <a:solidFill>
                  <a:srgbClr val="FF0000"/>
                </a:solidFill>
              </a:rPr>
              <a:t>a) Outline one internal driver of change and one external driver of change at </a:t>
            </a:r>
            <a:r>
              <a:rPr lang="en-US" sz="2000" dirty="0" err="1">
                <a:solidFill>
                  <a:srgbClr val="FF0000"/>
                </a:solidFill>
              </a:rPr>
              <a:t>Thursby</a:t>
            </a:r>
            <a:r>
              <a:rPr lang="en-US" sz="2000" dirty="0">
                <a:solidFill>
                  <a:srgbClr val="FF0000"/>
                </a:solidFill>
              </a:rPr>
              <a:t> Toys Ltd.</a:t>
            </a:r>
          </a:p>
          <a:p>
            <a:pPr marL="12700">
              <a:spcAft>
                <a:spcPts val="600"/>
              </a:spcAft>
              <a:tabLst>
                <a:tab pos="8348663" algn="r"/>
              </a:tabLst>
            </a:pPr>
            <a:r>
              <a:rPr lang="en-US" sz="2000" b="1" dirty="0">
                <a:solidFill>
                  <a:srgbClr val="FF0000"/>
                </a:solidFill>
              </a:rPr>
              <a:t>Internal driver of change</a:t>
            </a:r>
            <a:endParaRPr lang="en-US" sz="2000" b="1" dirty="0" smtClean="0">
              <a:solidFill>
                <a:srgbClr val="FF0000"/>
              </a:solidFill>
            </a:endParaRP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[3]</a:t>
            </a:r>
          </a:p>
          <a:p>
            <a:pPr marL="12700">
              <a:spcAft>
                <a:spcPts val="600"/>
              </a:spcAft>
              <a:tabLst>
                <a:tab pos="8348663" algn="r"/>
              </a:tabLst>
            </a:pPr>
            <a:r>
              <a:rPr lang="en-GB" sz="2000" b="1" dirty="0">
                <a:solidFill>
                  <a:srgbClr val="FF0000"/>
                </a:solidFill>
              </a:rPr>
              <a:t>External driver of change </a:t>
            </a:r>
            <a:endParaRPr lang="en-US" sz="2000" b="1" dirty="0">
              <a:solidFill>
                <a:srgbClr val="FF0000"/>
              </a:solidFill>
            </a:endParaRPr>
          </a:p>
          <a:p>
            <a:pPr marL="12700">
              <a:spcAft>
                <a:spcPts val="600"/>
              </a:spcAft>
              <a:tabLst>
                <a:tab pos="8348663" algn="r"/>
              </a:tabLst>
            </a:pPr>
            <a:r>
              <a:rPr lang="en-US" sz="2000" dirty="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[3]</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Tree>
    <p:extLst>
      <p:ext uri="{BB962C8B-B14F-4D97-AF65-F5344CB8AC3E}">
        <p14:creationId xmlns:p14="http://schemas.microsoft.com/office/powerpoint/2010/main" val="170787614"/>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709255"/>
          </a:xfrm>
          <a:prstGeom prst="rect">
            <a:avLst/>
          </a:prstGeom>
        </p:spPr>
        <p:txBody>
          <a:bodyPr wrap="square">
            <a:spAutoFit/>
          </a:bodyPr>
          <a:lstStyle/>
          <a:p>
            <a:pPr marL="469900" indent="-457200">
              <a:spcAft>
                <a:spcPts val="600"/>
              </a:spcAft>
              <a:buFont typeface="+mj-lt"/>
              <a:buAutoNum type="alphaLcParenR" startAt="2"/>
              <a:tabLst>
                <a:tab pos="8348663" algn="r"/>
              </a:tabLst>
            </a:pPr>
            <a:r>
              <a:rPr lang="en-US" sz="2000" dirty="0" smtClean="0">
                <a:solidFill>
                  <a:srgbClr val="FF0000"/>
                </a:solidFill>
              </a:rPr>
              <a:t>Analyse </a:t>
            </a:r>
            <a:r>
              <a:rPr lang="en-US" sz="2000" dirty="0">
                <a:solidFill>
                  <a:srgbClr val="FF0000"/>
                </a:solidFill>
              </a:rPr>
              <a:t>four likely barriers to change at </a:t>
            </a:r>
            <a:r>
              <a:rPr lang="en-US" sz="2000" dirty="0" err="1">
                <a:solidFill>
                  <a:srgbClr val="FF0000"/>
                </a:solidFill>
              </a:rPr>
              <a:t>Thursby</a:t>
            </a:r>
            <a:r>
              <a:rPr lang="en-US" sz="2000" dirty="0">
                <a:solidFill>
                  <a:srgbClr val="FF0000"/>
                </a:solidFill>
              </a:rPr>
              <a:t> Toys </a:t>
            </a:r>
            <a:r>
              <a:rPr lang="en-US" sz="2000" dirty="0" smtClean="0">
                <a:solidFill>
                  <a:srgbClr val="FF0000"/>
                </a:solidFill>
              </a:rPr>
              <a:t>Ltd.</a:t>
            </a:r>
            <a:br>
              <a:rPr lang="en-US" sz="2000" dirty="0" smtClean="0">
                <a:solidFill>
                  <a:srgbClr val="FF0000"/>
                </a:solidFill>
              </a:rPr>
            </a:br>
            <a:r>
              <a:rPr lang="en-US" sz="2000" dirty="0" smtClean="0">
                <a:solidFill>
                  <a:srgbClr val="FF0000"/>
                </a:solidFill>
              </a:rPr>
              <a:t>Which </a:t>
            </a:r>
            <a:r>
              <a:rPr lang="en-US" sz="2000" dirty="0">
                <a:solidFill>
                  <a:srgbClr val="FF0000"/>
                </a:solidFill>
              </a:rPr>
              <a:t>one of these four barriers is likely to have the greatest impact on </a:t>
            </a:r>
            <a:r>
              <a:rPr lang="en-US" sz="2000" dirty="0" err="1">
                <a:solidFill>
                  <a:srgbClr val="FF0000"/>
                </a:solidFill>
              </a:rPr>
              <a:t>Thursby</a:t>
            </a:r>
            <a:r>
              <a:rPr lang="en-US" sz="2000" dirty="0">
                <a:solidFill>
                  <a:srgbClr val="FF0000"/>
                </a:solidFill>
              </a:rPr>
              <a:t> Toys Ltd if it is not managed </a:t>
            </a:r>
            <a:r>
              <a:rPr lang="en-US" sz="2000" dirty="0" smtClean="0">
                <a:solidFill>
                  <a:srgbClr val="FF0000"/>
                </a:solidFill>
              </a:rPr>
              <a:t>successfully?</a:t>
            </a:r>
            <a:br>
              <a:rPr lang="en-US" sz="2000" dirty="0" smtClean="0">
                <a:solidFill>
                  <a:srgbClr val="FF0000"/>
                </a:solidFill>
              </a:rPr>
            </a:br>
            <a:r>
              <a:rPr lang="en-US" sz="2000" dirty="0" smtClean="0">
                <a:solidFill>
                  <a:srgbClr val="FF0000"/>
                </a:solidFill>
              </a:rPr>
              <a:t>Give </a:t>
            </a:r>
            <a:r>
              <a:rPr lang="en-US" sz="2000" dirty="0">
                <a:solidFill>
                  <a:srgbClr val="FF0000"/>
                </a:solidFill>
              </a:rPr>
              <a:t>reasons for your choice</a:t>
            </a:r>
            <a:r>
              <a:rPr lang="en-US" sz="2000" dirty="0" smtClean="0">
                <a:solidFill>
                  <a:srgbClr val="FF0000"/>
                </a:solidFill>
              </a:rPr>
              <a:t>.	[16]</a:t>
            </a: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dirty="0">
                <a:solidFill>
                  <a:srgbClr val="FF0000"/>
                </a:solidFill>
              </a:rPr>
              <a:t>___________________________________________________________</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Tree>
    <p:extLst>
      <p:ext uri="{BB962C8B-B14F-4D97-AF65-F5344CB8AC3E}">
        <p14:creationId xmlns:p14="http://schemas.microsoft.com/office/powerpoint/2010/main" val="1028620851"/>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709255"/>
          </a:xfrm>
          <a:prstGeom prst="rect">
            <a:avLst/>
          </a:prstGeom>
        </p:spPr>
        <p:txBody>
          <a:bodyPr wrap="square">
            <a:spAutoFit/>
          </a:bodyPr>
          <a:lstStyle/>
          <a:p>
            <a:pPr marL="469900" indent="-457200">
              <a:spcAft>
                <a:spcPts val="600"/>
              </a:spcAft>
              <a:buFont typeface="+mj-lt"/>
              <a:buAutoNum type="alphaLcParenR" startAt="3"/>
              <a:tabLst>
                <a:tab pos="8348663" algn="r"/>
              </a:tabLst>
            </a:pPr>
            <a:r>
              <a:rPr lang="en-US" sz="2000" dirty="0">
                <a:solidFill>
                  <a:srgbClr val="FF0000"/>
                </a:solidFill>
              </a:rPr>
              <a:t>Produce a plan of action showing how </a:t>
            </a:r>
            <a:r>
              <a:rPr lang="en-US" sz="2000" dirty="0" err="1">
                <a:solidFill>
                  <a:srgbClr val="FF0000"/>
                </a:solidFill>
              </a:rPr>
              <a:t>Thursby</a:t>
            </a:r>
            <a:r>
              <a:rPr lang="en-US" sz="2000" dirty="0">
                <a:solidFill>
                  <a:srgbClr val="FF0000"/>
                </a:solidFill>
              </a:rPr>
              <a:t> Toys Ltd should manage the change of </a:t>
            </a:r>
            <a:r>
              <a:rPr lang="en-US" sz="2000" dirty="0" smtClean="0">
                <a:solidFill>
                  <a:srgbClr val="FF0000"/>
                </a:solidFill>
              </a:rPr>
              <a:t>location.</a:t>
            </a:r>
            <a:br>
              <a:rPr lang="en-US" sz="2000" dirty="0" smtClean="0">
                <a:solidFill>
                  <a:srgbClr val="FF0000"/>
                </a:solidFill>
              </a:rPr>
            </a:br>
            <a:r>
              <a:rPr lang="en-US" sz="2000" dirty="0" smtClean="0">
                <a:solidFill>
                  <a:srgbClr val="FF0000"/>
                </a:solidFill>
              </a:rPr>
              <a:t>Justify </a:t>
            </a:r>
            <a:r>
              <a:rPr lang="en-US" sz="2000" dirty="0">
                <a:solidFill>
                  <a:srgbClr val="FF0000"/>
                </a:solidFill>
              </a:rPr>
              <a:t>your plan of action, referring to theories of change management where appropriate. </a:t>
            </a:r>
            <a:r>
              <a:rPr lang="en-US" sz="2000" dirty="0" smtClean="0">
                <a:solidFill>
                  <a:srgbClr val="FF0000"/>
                </a:solidFill>
              </a:rPr>
              <a:t>	[</a:t>
            </a:r>
            <a:r>
              <a:rPr lang="en-US" sz="2000" dirty="0">
                <a:solidFill>
                  <a:srgbClr val="FF0000"/>
                </a:solidFill>
              </a:rPr>
              <a:t>16</a:t>
            </a:r>
            <a:r>
              <a:rPr lang="en-US" sz="2000" dirty="0" smtClean="0">
                <a:solidFill>
                  <a:srgbClr val="FF0000"/>
                </a:solidFill>
              </a:rPr>
              <a:t>]</a:t>
            </a: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en-US" sz="20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Tree>
    <p:extLst>
      <p:ext uri="{BB962C8B-B14F-4D97-AF65-F5344CB8AC3E}">
        <p14:creationId xmlns:p14="http://schemas.microsoft.com/office/powerpoint/2010/main" val="2640062354"/>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632311"/>
          </a:xfrm>
          <a:prstGeom prst="rect">
            <a:avLst/>
          </a:prstGeom>
        </p:spPr>
        <p:txBody>
          <a:bodyPr wrap="square">
            <a:spAutoFit/>
          </a:bodyPr>
          <a:lstStyle/>
          <a:p>
            <a:pPr marL="469900" indent="-457200">
              <a:spcAft>
                <a:spcPts val="600"/>
              </a:spcAft>
              <a:buFont typeface="+mj-lt"/>
              <a:buAutoNum type="arabicPeriod" startAt="2"/>
              <a:tabLst>
                <a:tab pos="8348663" algn="r"/>
              </a:tabLst>
            </a:pPr>
            <a:r>
              <a:rPr lang="en-US" sz="2000" dirty="0">
                <a:solidFill>
                  <a:srgbClr val="FF0000"/>
                </a:solidFill>
              </a:rPr>
              <a:t>Refer to Resource 2.</a:t>
            </a:r>
          </a:p>
          <a:p>
            <a:pPr marL="469900" indent="-457200">
              <a:spcAft>
                <a:spcPts val="600"/>
              </a:spcAft>
              <a:buAutoNum type="alphaLcParenBoth"/>
              <a:tabLst>
                <a:tab pos="8348663" algn="r"/>
              </a:tabLst>
            </a:pPr>
            <a:r>
              <a:rPr lang="en-US" sz="2000" dirty="0" smtClean="0">
                <a:solidFill>
                  <a:srgbClr val="FF0000"/>
                </a:solidFill>
              </a:rPr>
              <a:t>Identify </a:t>
            </a:r>
            <a:r>
              <a:rPr lang="en-US" sz="2000" dirty="0">
                <a:solidFill>
                  <a:srgbClr val="FF0000"/>
                </a:solidFill>
              </a:rPr>
              <a:t>and explain three impacts on </a:t>
            </a:r>
            <a:r>
              <a:rPr lang="en-US" sz="2000" dirty="0" err="1">
                <a:solidFill>
                  <a:srgbClr val="FF0000"/>
                </a:solidFill>
              </a:rPr>
              <a:t>Thursby</a:t>
            </a:r>
            <a:r>
              <a:rPr lang="en-US" sz="2000" dirty="0">
                <a:solidFill>
                  <a:srgbClr val="FF0000"/>
                </a:solidFill>
              </a:rPr>
              <a:t> Toys </a:t>
            </a:r>
            <a:r>
              <a:rPr lang="en-US" sz="2000" dirty="0" err="1">
                <a:solidFill>
                  <a:srgbClr val="FF0000"/>
                </a:solidFill>
              </a:rPr>
              <a:t>Ltd’s</a:t>
            </a:r>
            <a:r>
              <a:rPr lang="en-US" sz="2000" dirty="0">
                <a:solidFill>
                  <a:srgbClr val="FF0000"/>
                </a:solidFill>
              </a:rPr>
              <a:t> customers of its change of location</a:t>
            </a:r>
            <a:r>
              <a:rPr lang="en-US" sz="2000" dirty="0" smtClean="0">
                <a:solidFill>
                  <a:srgbClr val="FF0000"/>
                </a:solidFill>
              </a:rPr>
              <a:t>.</a:t>
            </a:r>
          </a:p>
          <a:p>
            <a:pPr marL="12700">
              <a:lnSpc>
                <a:spcPts val="2900"/>
              </a:lnSpc>
              <a:spcAft>
                <a:spcPts val="0"/>
              </a:spcAft>
              <a:tabLst>
                <a:tab pos="8348663" algn="r"/>
              </a:tabLst>
            </a:pPr>
            <a:r>
              <a:rPr lang="en-US" sz="2000" dirty="0" smtClean="0">
                <a:solidFill>
                  <a:srgbClr val="FF0000"/>
                </a:solidFill>
              </a:rPr>
              <a:t>1: _________________________________________________________</a:t>
            </a:r>
            <a:br>
              <a:rPr lang="en-US" sz="2000" dirty="0" smtClean="0">
                <a:solidFill>
                  <a:srgbClr val="FF0000"/>
                </a:solidFill>
              </a:rPr>
            </a:br>
            <a:r>
              <a:rPr lang="en-US" sz="2000" dirty="0" smtClean="0">
                <a:solidFill>
                  <a:srgbClr val="FF0000"/>
                </a:solidFill>
              </a:rPr>
              <a:t>______________________________________________________________________________________________________________________________________________________________________________ [2]</a:t>
            </a:r>
            <a:endParaRPr lang="en-US" sz="2000" dirty="0">
              <a:solidFill>
                <a:srgbClr val="FF0000"/>
              </a:solidFill>
            </a:endParaRPr>
          </a:p>
          <a:p>
            <a:pPr marL="12700">
              <a:lnSpc>
                <a:spcPts val="2900"/>
              </a:lnSpc>
              <a:spcAft>
                <a:spcPts val="0"/>
              </a:spcAft>
              <a:tabLst>
                <a:tab pos="8348663" algn="r"/>
              </a:tabLst>
            </a:pPr>
            <a:r>
              <a:rPr lang="en-US" sz="2000" dirty="0" smtClean="0">
                <a:solidFill>
                  <a:srgbClr val="FF0000"/>
                </a:solidFill>
              </a:rPr>
              <a:t>2: </a:t>
            </a:r>
            <a:r>
              <a:rPr lang="en-US" sz="2000" dirty="0">
                <a:solidFill>
                  <a:srgbClr val="FF0000"/>
                </a:solidFill>
              </a:rPr>
              <a:t>_________________________________________________________</a:t>
            </a:r>
            <a:br>
              <a:rPr lang="en-US" sz="2000" dirty="0">
                <a:solidFill>
                  <a:srgbClr val="FF0000"/>
                </a:solidFill>
              </a:rPr>
            </a:br>
            <a:r>
              <a:rPr lang="en-US" sz="2000" dirty="0">
                <a:solidFill>
                  <a:srgbClr val="FF0000"/>
                </a:solidFill>
              </a:rPr>
              <a:t>______________________________________________________________________________________________________________________________________________________________________________ [2]</a:t>
            </a:r>
          </a:p>
          <a:p>
            <a:pPr marL="12700">
              <a:lnSpc>
                <a:spcPts val="2900"/>
              </a:lnSpc>
              <a:spcAft>
                <a:spcPts val="0"/>
              </a:spcAft>
              <a:tabLst>
                <a:tab pos="8348663" algn="r"/>
              </a:tabLst>
            </a:pPr>
            <a:r>
              <a:rPr lang="en-US" sz="2000" dirty="0" smtClean="0">
                <a:solidFill>
                  <a:srgbClr val="FF0000"/>
                </a:solidFill>
              </a:rPr>
              <a:t>3: </a:t>
            </a:r>
            <a:r>
              <a:rPr lang="en-US" sz="2000" dirty="0">
                <a:solidFill>
                  <a:srgbClr val="FF0000"/>
                </a:solidFill>
              </a:rPr>
              <a:t>_________________________________________________________</a:t>
            </a:r>
            <a:br>
              <a:rPr lang="en-US" sz="2000" dirty="0">
                <a:solidFill>
                  <a:srgbClr val="FF0000"/>
                </a:solidFill>
              </a:rPr>
            </a:br>
            <a:r>
              <a:rPr lang="en-US" sz="2000" dirty="0">
                <a:solidFill>
                  <a:srgbClr val="FF0000"/>
                </a:solidFill>
              </a:rPr>
              <a:t>______________________________________________________________________________________________________________________________________________________________________________ [2</a:t>
            </a:r>
            <a:r>
              <a:rPr lang="en-US" sz="2000" dirty="0" smtClean="0">
                <a:solidFill>
                  <a:srgbClr val="FF0000"/>
                </a:solidFill>
              </a:rPr>
              <a:t>]</a:t>
            </a:r>
            <a:endParaRPr lang="en-US" sz="20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Tree>
    <p:extLst>
      <p:ext uri="{BB962C8B-B14F-4D97-AF65-F5344CB8AC3E}">
        <p14:creationId xmlns:p14="http://schemas.microsoft.com/office/powerpoint/2010/main" val="2578592919"/>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709255"/>
          </a:xfrm>
          <a:prstGeom prst="rect">
            <a:avLst/>
          </a:prstGeom>
        </p:spPr>
        <p:txBody>
          <a:bodyPr wrap="square">
            <a:spAutoFit/>
          </a:bodyPr>
          <a:lstStyle/>
          <a:p>
            <a:pPr marL="469900" indent="-457200">
              <a:spcAft>
                <a:spcPts val="600"/>
              </a:spcAft>
              <a:buFont typeface="+mj-lt"/>
              <a:buAutoNum type="alphaLcParenR" startAt="2"/>
              <a:tabLst>
                <a:tab pos="8348663" algn="r"/>
              </a:tabLst>
            </a:pPr>
            <a:r>
              <a:rPr lang="en-US" sz="2000" dirty="0">
                <a:solidFill>
                  <a:srgbClr val="FF0000"/>
                </a:solidFill>
              </a:rPr>
              <a:t>Analyse the qualitative and quantitative data shown in Resource </a:t>
            </a:r>
            <a:r>
              <a:rPr lang="en-US" sz="2000" dirty="0" smtClean="0">
                <a:solidFill>
                  <a:srgbClr val="FF0000"/>
                </a:solidFill>
              </a:rPr>
              <a:t>2.</a:t>
            </a:r>
            <a:br>
              <a:rPr lang="en-US" sz="2000" dirty="0" smtClean="0">
                <a:solidFill>
                  <a:srgbClr val="FF0000"/>
                </a:solidFill>
              </a:rPr>
            </a:br>
            <a:r>
              <a:rPr lang="en-US" sz="2000" dirty="0" smtClean="0">
                <a:solidFill>
                  <a:srgbClr val="FF0000"/>
                </a:solidFill>
              </a:rPr>
              <a:t>Advise </a:t>
            </a:r>
            <a:r>
              <a:rPr lang="en-US" sz="2000" dirty="0" err="1">
                <a:solidFill>
                  <a:srgbClr val="FF0000"/>
                </a:solidFill>
              </a:rPr>
              <a:t>Thursby</a:t>
            </a:r>
            <a:r>
              <a:rPr lang="en-US" sz="2000" dirty="0">
                <a:solidFill>
                  <a:srgbClr val="FF0000"/>
                </a:solidFill>
              </a:rPr>
              <a:t> Toys Ltd of the most important issues it needs to address, in order to keep the change management process on </a:t>
            </a:r>
            <a:r>
              <a:rPr lang="en-US" sz="2000" dirty="0" smtClean="0">
                <a:solidFill>
                  <a:srgbClr val="FF0000"/>
                </a:solidFill>
              </a:rPr>
              <a:t>track.</a:t>
            </a:r>
            <a:br>
              <a:rPr lang="en-US" sz="2000" dirty="0" smtClean="0">
                <a:solidFill>
                  <a:srgbClr val="FF0000"/>
                </a:solidFill>
              </a:rPr>
            </a:br>
            <a:r>
              <a:rPr lang="en-US" sz="2000" dirty="0" smtClean="0">
                <a:solidFill>
                  <a:srgbClr val="FF0000"/>
                </a:solidFill>
              </a:rPr>
              <a:t>Justify </a:t>
            </a:r>
            <a:r>
              <a:rPr lang="en-US" sz="2000" dirty="0">
                <a:solidFill>
                  <a:srgbClr val="FF0000"/>
                </a:solidFill>
              </a:rPr>
              <a:t>your answer. </a:t>
            </a:r>
            <a:r>
              <a:rPr lang="en-US" sz="2000" dirty="0" smtClean="0">
                <a:solidFill>
                  <a:srgbClr val="FF0000"/>
                </a:solidFill>
              </a:rPr>
              <a:t>	[</a:t>
            </a:r>
            <a:r>
              <a:rPr lang="en-US" sz="2000" dirty="0">
                <a:solidFill>
                  <a:srgbClr val="FF0000"/>
                </a:solidFill>
              </a:rPr>
              <a:t>16</a:t>
            </a:r>
            <a:r>
              <a:rPr lang="en-US" sz="2000" dirty="0" smtClean="0">
                <a:solidFill>
                  <a:srgbClr val="FF0000"/>
                </a:solidFill>
              </a:rPr>
              <a:t>]</a:t>
            </a: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en-US" sz="20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Tree>
    <p:extLst>
      <p:ext uri="{BB962C8B-B14F-4D97-AF65-F5344CB8AC3E}">
        <p14:creationId xmlns:p14="http://schemas.microsoft.com/office/powerpoint/2010/main" val="2961384833"/>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989139864"/>
              </p:ext>
            </p:extLst>
          </p:nvPr>
        </p:nvGraphicFramePr>
        <p:xfrm>
          <a:off x="323528" y="1124744"/>
          <a:ext cx="8424935" cy="5516880"/>
        </p:xfrm>
        <a:graphic>
          <a:graphicData uri="http://schemas.openxmlformats.org/drawingml/2006/table">
            <a:tbl>
              <a:tblPr firstRow="1" bandRow="1">
                <a:tableStyleId>{9D7B26C5-4107-4FEC-AEDC-1716B250A1EF}</a:tableStyleId>
              </a:tblPr>
              <a:tblGrid>
                <a:gridCol w="288032"/>
                <a:gridCol w="432048"/>
                <a:gridCol w="288032"/>
                <a:gridCol w="4536504"/>
                <a:gridCol w="936104"/>
                <a:gridCol w="1944215"/>
              </a:tblGrid>
              <a:tr h="216024">
                <a:tc gridSpan="3">
                  <a:txBody>
                    <a:bodyPr/>
                    <a:lstStyle/>
                    <a:p>
                      <a:pPr algn="ctr"/>
                      <a:r>
                        <a:rPr lang="en-GB" sz="1500" dirty="0" smtClean="0">
                          <a:latin typeface="Arial" panose="020B0604020202020204" pitchFamily="34" charset="0"/>
                          <a:cs typeface="Arial" panose="020B0604020202020204" pitchFamily="34" charset="0"/>
                        </a:rPr>
                        <a:t>Question</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00" dirty="0" smtClean="0">
                          <a:latin typeface="Arial" panose="020B0604020202020204" pitchFamily="34" charset="0"/>
                          <a:cs typeface="Arial" panose="020B0604020202020204" pitchFamily="34" charset="0"/>
                        </a:rPr>
                        <a:t>Answer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500" dirty="0" smtClean="0">
                          <a:latin typeface="Arial" panose="020B0604020202020204" pitchFamily="34" charset="0"/>
                          <a:cs typeface="Arial" panose="020B0604020202020204" pitchFamily="34" charset="0"/>
                        </a:rPr>
                        <a:t>Marks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smtClean="0">
                          <a:latin typeface="Arial" panose="020B0604020202020204" pitchFamily="34" charset="0"/>
                          <a:cs typeface="Arial" panose="020B0604020202020204" pitchFamily="34" charset="0"/>
                        </a:rPr>
                        <a:t>Guidance</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smtClean="0">
                          <a:latin typeface="Arial" panose="020B0604020202020204" pitchFamily="34" charset="0"/>
                          <a:cs typeface="Arial" panose="020B0604020202020204" pitchFamily="34" charset="0"/>
                        </a:rPr>
                        <a:t>1</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(a)</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500" b="1" i="0" u="none" strike="noStrike" kern="1200" baseline="0" dirty="0" smtClean="0">
                          <a:solidFill>
                            <a:schemeClr val="tx1"/>
                          </a:solidFill>
                          <a:latin typeface="Arial" panose="020B0604020202020204" pitchFamily="34" charset="0"/>
                          <a:ea typeface="+mn-ea"/>
                          <a:cs typeface="Arial" panose="020B0604020202020204" pitchFamily="34" charset="0"/>
                        </a:rPr>
                        <a:t>Indicative content: </a:t>
                      </a:r>
                      <a:endPar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Internal driver of change </a:t>
                      </a:r>
                    </a:p>
                    <a:p>
                      <a:pPr marL="620713" indent="-285750">
                        <a:buFont typeface="Courier New" panose="02070309020205020404" pitchFamily="49" charset="0"/>
                        <a:buChar char="o"/>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budgetary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e.g. cost reduction </a:t>
                      </a:r>
                    </a:p>
                    <a:p>
                      <a:pPr marL="620713" indent="-285750">
                        <a:buFont typeface="Courier New" panose="02070309020205020404" pitchFamily="49" charset="0"/>
                        <a:buChar char="o"/>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change in aims/objectives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e.g. new profit target, shareholder return on investment </a:t>
                      </a:r>
                    </a:p>
                    <a:p>
                      <a:pPr marL="620713" indent="-285750">
                        <a:buFont typeface="Courier New" panose="02070309020205020404" pitchFamily="49" charset="0"/>
                        <a:buChar char="o"/>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change in channel of distribution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e.g. out-of-town development/retail park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External driver of change</a:t>
                      </a:r>
                      <a:r>
                        <a:rPr kumimoji="0" lang="en-GB" sz="1500" b="1" i="0" u="none" strike="noStrike" kern="1200" baseline="0" dirty="0" smtClean="0">
                          <a:solidFill>
                            <a:schemeClr val="tx1"/>
                          </a:solidFill>
                          <a:latin typeface="Arial" panose="020B0604020202020204" pitchFamily="34" charset="0"/>
                          <a:ea typeface="+mn-ea"/>
                          <a:cs typeface="Arial" panose="020B0604020202020204" pitchFamily="34" charset="0"/>
                        </a:rPr>
                        <a:t>* </a:t>
                      </a:r>
                      <a:endPar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620713" indent="-285750">
                        <a:buFont typeface="Courier New" panose="02070309020205020404" pitchFamily="49" charset="0"/>
                        <a:buChar char="o"/>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market changes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e.g. spending habits, trend towards out-of-town shopping </a:t>
                      </a:r>
                    </a:p>
                    <a:p>
                      <a:pPr marL="620713" indent="-285750">
                        <a:buFont typeface="Courier New" panose="02070309020205020404" pitchFamily="49" charset="0"/>
                        <a:buChar char="o"/>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change in the economy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e.g. recession </a:t>
                      </a:r>
                      <a:endPar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5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a:t>
                      </a: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One internal driver of change is budgetary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Costs need to be reduced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in order for the business to make sufficient profit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One external driver of change is that shopping at retail parks is becoming increasingly popular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This is a change in market behaviour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a:t>
                      </a:r>
                      <a:r>
                        <a:rPr kumimoji="0" lang="en-US" sz="15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0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needs to respond to such changes in consumer shopping habits if it is to survive in a competitive market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500" dirty="0" smtClean="0">
                          <a:latin typeface="Arial" panose="020B0604020202020204" pitchFamily="34" charset="0"/>
                          <a:cs typeface="Arial" panose="020B0604020202020204" pitchFamily="34" charset="0"/>
                        </a:rPr>
                        <a:t>3 marks x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300"/>
                        </a:spcAft>
                      </a:pPr>
                      <a:r>
                        <a:rPr lang="en-US" sz="1500" dirty="0" smtClean="0">
                          <a:latin typeface="Arial" panose="020B0604020202020204" pitchFamily="34" charset="0"/>
                          <a:cs typeface="Arial" panose="020B0604020202020204" pitchFamily="34" charset="0"/>
                        </a:rPr>
                        <a:t>One mark for each correct identification up to a maximum of two identifications, plus up to two further marks for each of two developments.</a:t>
                      </a:r>
                    </a:p>
                    <a:p>
                      <a:pPr algn="l">
                        <a:spcAft>
                          <a:spcPts val="300"/>
                        </a:spcAft>
                      </a:pPr>
                      <a:r>
                        <a:rPr lang="en-US" sz="1500" dirty="0" smtClean="0">
                          <a:latin typeface="Arial" panose="020B0604020202020204" pitchFamily="34" charset="0"/>
                          <a:cs typeface="Arial" panose="020B0604020202020204" pitchFamily="34" charset="0"/>
                        </a:rPr>
                        <a:t>*This part of the question includes one embedded mark for applying knowledge from Unit 1 LO6 Understand the external influences and constraints on business and how businesses could respond.</a:t>
                      </a:r>
                    </a:p>
                    <a:p>
                      <a:pPr algn="l">
                        <a:spcAft>
                          <a:spcPts val="300"/>
                        </a:spcAft>
                      </a:pPr>
                      <a:r>
                        <a:rPr lang="en-US" sz="1500" dirty="0" smtClean="0">
                          <a:latin typeface="Arial" panose="020B0604020202020204" pitchFamily="34" charset="0"/>
                          <a:cs typeface="Arial" panose="020B0604020202020204" pitchFamily="34" charset="0"/>
                        </a:rPr>
                        <a:t>Driver must be from the case study.</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63262093"/>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3631541233"/>
              </p:ext>
            </p:extLst>
          </p:nvPr>
        </p:nvGraphicFramePr>
        <p:xfrm>
          <a:off x="323528" y="1124744"/>
          <a:ext cx="8424935" cy="5491480"/>
        </p:xfrm>
        <a:graphic>
          <a:graphicData uri="http://schemas.openxmlformats.org/drawingml/2006/table">
            <a:tbl>
              <a:tblPr firstRow="1" bandRow="1">
                <a:tableStyleId>{9D7B26C5-4107-4FEC-AEDC-1716B250A1EF}</a:tableStyleId>
              </a:tblPr>
              <a:tblGrid>
                <a:gridCol w="432048"/>
                <a:gridCol w="504056"/>
                <a:gridCol w="288032"/>
                <a:gridCol w="4536504"/>
                <a:gridCol w="792088"/>
                <a:gridCol w="1872207"/>
              </a:tblGrid>
              <a:tr h="370840">
                <a:tc gridSpan="3">
                  <a:txBody>
                    <a:bodyPr/>
                    <a:lstStyle/>
                    <a:p>
                      <a:pPr algn="ctr"/>
                      <a:r>
                        <a:rPr lang="en-GB" sz="1500" dirty="0" smtClean="0">
                          <a:latin typeface="Arial" panose="020B0604020202020204" pitchFamily="34" charset="0"/>
                          <a:cs typeface="Arial" panose="020B0604020202020204" pitchFamily="34" charset="0"/>
                        </a:rPr>
                        <a:t>Question</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00" dirty="0" smtClean="0">
                          <a:latin typeface="Arial" panose="020B0604020202020204" pitchFamily="34" charset="0"/>
                          <a:cs typeface="Arial" panose="020B0604020202020204" pitchFamily="34" charset="0"/>
                        </a:rPr>
                        <a:t>Answer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500" dirty="0" smtClean="0">
                          <a:latin typeface="Arial" panose="020B0604020202020204" pitchFamily="34" charset="0"/>
                          <a:cs typeface="Arial" panose="020B0604020202020204" pitchFamily="34" charset="0"/>
                        </a:rPr>
                        <a:t>Marks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smtClean="0">
                          <a:latin typeface="Arial" panose="020B0604020202020204" pitchFamily="34" charset="0"/>
                          <a:cs typeface="Arial" panose="020B0604020202020204" pitchFamily="34" charset="0"/>
                        </a:rPr>
                        <a:t>Guidance</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dirty="0" smtClean="0">
                          <a:latin typeface="Arial" panose="020B0604020202020204" pitchFamily="34" charset="0"/>
                          <a:cs typeface="Arial" panose="020B0604020202020204" pitchFamily="34" charset="0"/>
                        </a:rPr>
                        <a:t>1</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(b)</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Use levels of response criteria. </a:t>
                      </a:r>
                    </a:p>
                    <a:p>
                      <a:r>
                        <a:rPr kumimoji="0" lang="en-GB" sz="1500" b="1" i="0" u="none" strike="noStrike" kern="1200" baseline="0" dirty="0" smtClean="0">
                          <a:solidFill>
                            <a:schemeClr val="tx1"/>
                          </a:solidFill>
                          <a:latin typeface="Arial" panose="020B0604020202020204" pitchFamily="34" charset="0"/>
                          <a:ea typeface="+mn-ea"/>
                          <a:cs typeface="Arial" panose="020B0604020202020204" pitchFamily="34" charset="0"/>
                        </a:rPr>
                        <a:t>Responses include: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lack of employee engagement e.g. ineffective communication, lack of employee buy-in, </a:t>
                      </a:r>
                      <a:endPar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lack of agreement between shareholders/directors/managers and staff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economic implications e.g. cost of travel for employees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stakeholder fear e.g. employee concern over longer working hours, lack of job security, new systems and processes, additional workload,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existing power structures e.g. personal objectives of major shareholders, balance of power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resistance from work groups </a:t>
                      </a:r>
                      <a:r>
                        <a:rPr kumimoji="0" lang="en-US" sz="1500" b="0" i="0" u="none" strike="noStrike" kern="1200" baseline="0" dirty="0" err="1" smtClean="0">
                          <a:solidFill>
                            <a:schemeClr val="tx1"/>
                          </a:solidFill>
                          <a:latin typeface="Arial" panose="020B0604020202020204" pitchFamily="34" charset="0"/>
                          <a:ea typeface="+mn-ea"/>
                          <a:cs typeface="Arial" panose="020B0604020202020204" pitchFamily="34" charset="0"/>
                        </a:rPr>
                        <a:t>e,g</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trade unions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experience of previous change initiatives e.g. installation of electronic tills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manager/employee inertia e.g. resistance to change, doing alright as we are, perception that directors are only interested in profit and returns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poor leadership e.g. lack of clarity, process rushed or poorly planned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500" dirty="0" smtClean="0">
                          <a:latin typeface="Arial" panose="020B0604020202020204" pitchFamily="34" charset="0"/>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500" b="1" i="0" u="none" strike="noStrike" kern="1200" baseline="0" dirty="0" smtClean="0">
                          <a:solidFill>
                            <a:schemeClr val="tx1"/>
                          </a:solidFill>
                          <a:latin typeface="Arial" panose="020B0604020202020204" pitchFamily="34" charset="0"/>
                          <a:ea typeface="+mn-ea"/>
                          <a:cs typeface="Arial" panose="020B0604020202020204" pitchFamily="34" charset="0"/>
                        </a:rPr>
                        <a:t>Levels of response </a:t>
                      </a:r>
                      <a:endPar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Level 4 (13 - 16 marks) </a:t>
                      </a:r>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Candidate evaluates which barrier to change is likely to have the greatest impact on </a:t>
                      </a:r>
                      <a:r>
                        <a:rPr kumimoji="0" lang="en-US" sz="15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0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if not managed successfully.</a:t>
                      </a:r>
                    </a:p>
                    <a:p>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Level 3 (9 - 12 marks) </a:t>
                      </a:r>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Candidate analyses barrier(s) to change likely to impact on </a:t>
                      </a:r>
                      <a:r>
                        <a:rPr kumimoji="0" lang="en-US" sz="15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0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if not managed successfully.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83861617"/>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108355998"/>
              </p:ext>
            </p:extLst>
          </p:nvPr>
        </p:nvGraphicFramePr>
        <p:xfrm>
          <a:off x="323528" y="1124744"/>
          <a:ext cx="8424935" cy="5582920"/>
        </p:xfrm>
        <a:graphic>
          <a:graphicData uri="http://schemas.openxmlformats.org/drawingml/2006/table">
            <a:tbl>
              <a:tblPr firstRow="1" bandRow="1">
                <a:tableStyleId>{9D7B26C5-4107-4FEC-AEDC-1716B250A1EF}</a:tableStyleId>
              </a:tblPr>
              <a:tblGrid>
                <a:gridCol w="432048"/>
                <a:gridCol w="504056"/>
                <a:gridCol w="216024"/>
                <a:gridCol w="4824536"/>
                <a:gridCol w="792088"/>
                <a:gridCol w="1656183"/>
              </a:tblGrid>
              <a:tr h="370840">
                <a:tc gridSpan="3">
                  <a:txBody>
                    <a:bodyPr/>
                    <a:lstStyle/>
                    <a:p>
                      <a:pPr algn="ctr"/>
                      <a:r>
                        <a:rPr lang="en-GB" sz="1500" dirty="0" smtClean="0">
                          <a:latin typeface="Arial" panose="020B0604020202020204" pitchFamily="34" charset="0"/>
                          <a:cs typeface="Arial" panose="020B0604020202020204" pitchFamily="34" charset="0"/>
                        </a:rPr>
                        <a:t>Question</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00" dirty="0" smtClean="0">
                          <a:latin typeface="Arial" panose="020B0604020202020204" pitchFamily="34" charset="0"/>
                          <a:cs typeface="Arial" panose="020B0604020202020204" pitchFamily="34" charset="0"/>
                        </a:rPr>
                        <a:t>Answer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500" dirty="0" smtClean="0">
                          <a:latin typeface="Arial" panose="020B0604020202020204" pitchFamily="34" charset="0"/>
                          <a:cs typeface="Arial" panose="020B0604020202020204" pitchFamily="34" charset="0"/>
                        </a:rPr>
                        <a:t>Marks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smtClean="0">
                          <a:latin typeface="Arial" panose="020B0604020202020204" pitchFamily="34" charset="0"/>
                          <a:cs typeface="Arial" panose="020B0604020202020204" pitchFamily="34" charset="0"/>
                        </a:rPr>
                        <a:t>Guidance</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400" dirty="0" smtClean="0">
                          <a:latin typeface="Arial" panose="020B0604020202020204" pitchFamily="34" charset="0"/>
                          <a:cs typeface="Arial" panose="020B0604020202020204" pitchFamily="34" charset="0"/>
                        </a:rPr>
                        <a:t>1</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400" dirty="0" smtClean="0">
                          <a:latin typeface="Arial" panose="020B0604020202020204" pitchFamily="34" charset="0"/>
                          <a:cs typeface="Arial" panose="020B0604020202020204" pitchFamily="34" charset="0"/>
                        </a:rPr>
                        <a:t>(b)</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4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endPar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Some of the sales staff may not want to have to travel to the out-of-town location to work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(L1)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and may quit their jobs due to the extra travel time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(L2)</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increasing labour turnover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(L3)</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Others may be willing to travel but be fearful of the change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(L1)</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This may lead to more job related stress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(L2)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and higher levels of absenteeism, at least in the short term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(L3)</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Poor leadership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(L1)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is also likely to be a barrier to change. As far as is possible the 25 sales staff all need to be informed at the same time to avoid the spread of </a:t>
                      </a:r>
                      <a:r>
                        <a:rPr kumimoji="0" lang="en-US" sz="1400" b="0" i="0" u="none" strike="noStrike" kern="1200" baseline="0" dirty="0" err="1" smtClean="0">
                          <a:solidFill>
                            <a:schemeClr val="tx1"/>
                          </a:solidFill>
                          <a:latin typeface="Arial" panose="020B0604020202020204" pitchFamily="34" charset="0"/>
                          <a:ea typeface="+mn-ea"/>
                          <a:cs typeface="Arial" panose="020B0604020202020204" pitchFamily="34" charset="0"/>
                        </a:rPr>
                        <a:t>rumours</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(L2)</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Without this the sales staff could feel alienated and withdraw their goodwill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(L3)</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Furthermore, if the relocation is rushed, like it was when the electronic tills were installed then not only sales staff but managers may be resistant to change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(L2)</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This would likely lead to motivation problems throughout the company, not just on the sales floor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(L3)</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Anxiety levels are likely to be high, especially amongst the sales staff. This barrier to change is likely to have the greatest impact on </a:t>
                      </a:r>
                      <a:r>
                        <a:rPr kumimoji="0" lang="en-US" sz="14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40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if not managed correctly because the 25 sales employees are the staff whom customers come into contact with. If productivity and standards of service decline, company profits are likely to decline and major shareholders might be lost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(L4)</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t>
                      </a:r>
                      <a:endPar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400" dirty="0" smtClean="0">
                          <a:latin typeface="Arial" panose="020B0604020202020204" pitchFamily="34" charset="0"/>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400" b="1" i="0" u="none" strike="noStrike" kern="1200" baseline="0" dirty="0" smtClean="0">
                          <a:solidFill>
                            <a:schemeClr val="tx1"/>
                          </a:solidFill>
                          <a:latin typeface="Arial" panose="020B0604020202020204" pitchFamily="34" charset="0"/>
                          <a:ea typeface="+mn-ea"/>
                          <a:cs typeface="Arial" panose="020B0604020202020204" pitchFamily="34" charset="0"/>
                        </a:rPr>
                        <a:t>Levels of response </a:t>
                      </a:r>
                      <a:endPar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Level 4 (13 - 16 marks) </a:t>
                      </a:r>
                      <a:endPar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Candidate evaluates which barrier to change is likely to have the greatest impact on </a:t>
                      </a:r>
                      <a:r>
                        <a:rPr kumimoji="0" lang="en-US" sz="14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40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if not managed successfully.</a:t>
                      </a:r>
                    </a:p>
                    <a:p>
                      <a:endPar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Level 3 (9 - 12 marks) </a:t>
                      </a:r>
                      <a:endPar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Candidate analyses barrier(s) to change likely to impact on </a:t>
                      </a:r>
                      <a:r>
                        <a:rPr kumimoji="0" lang="en-US" sz="14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40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if not managed successfully.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066684997"/>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1819948880"/>
              </p:ext>
            </p:extLst>
          </p:nvPr>
        </p:nvGraphicFramePr>
        <p:xfrm>
          <a:off x="323528" y="1124744"/>
          <a:ext cx="8424935" cy="5669280"/>
        </p:xfrm>
        <a:graphic>
          <a:graphicData uri="http://schemas.openxmlformats.org/drawingml/2006/table">
            <a:tbl>
              <a:tblPr firstRow="1" bandRow="1">
                <a:tableStyleId>{9D7B26C5-4107-4FEC-AEDC-1716B250A1EF}</a:tableStyleId>
              </a:tblPr>
              <a:tblGrid>
                <a:gridCol w="432048"/>
                <a:gridCol w="504056"/>
                <a:gridCol w="216024"/>
                <a:gridCol w="4680520"/>
                <a:gridCol w="504056"/>
                <a:gridCol w="2088231"/>
              </a:tblGrid>
              <a:tr h="370840">
                <a:tc gridSpan="3">
                  <a:txBody>
                    <a:bodyPr/>
                    <a:lstStyle/>
                    <a:p>
                      <a:pPr algn="ctr"/>
                      <a:r>
                        <a:rPr lang="en-GB" sz="1500" dirty="0" smtClean="0">
                          <a:latin typeface="Arial" panose="020B0604020202020204" pitchFamily="34" charset="0"/>
                          <a:cs typeface="Arial" panose="020B0604020202020204" pitchFamily="34" charset="0"/>
                        </a:rPr>
                        <a:t>Question</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00" dirty="0" smtClean="0">
                          <a:latin typeface="Arial" panose="020B0604020202020204" pitchFamily="34" charset="0"/>
                          <a:cs typeface="Arial" panose="020B0604020202020204" pitchFamily="34" charset="0"/>
                        </a:rPr>
                        <a:t>Answer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500" dirty="0" smtClean="0">
                          <a:latin typeface="Arial" panose="020B0604020202020204" pitchFamily="34" charset="0"/>
                          <a:cs typeface="Arial" panose="020B0604020202020204" pitchFamily="34" charset="0"/>
                        </a:rPr>
                        <a:t>Marks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smtClean="0">
                          <a:latin typeface="Arial" panose="020B0604020202020204" pitchFamily="34" charset="0"/>
                          <a:cs typeface="Arial" panose="020B0604020202020204" pitchFamily="34" charset="0"/>
                        </a:rPr>
                        <a:t>Guidance</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400" dirty="0" smtClean="0">
                          <a:latin typeface="Arial" panose="020B0604020202020204" pitchFamily="34" charset="0"/>
                          <a:cs typeface="Arial" panose="020B0604020202020204" pitchFamily="34" charset="0"/>
                        </a:rPr>
                        <a:t>1</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(c)</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Use levels of response criteria. </a:t>
                      </a:r>
                    </a:p>
                    <a:p>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Responses include: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consult with key stakeholders e.g. shareholders, managers, employees, customers, suppliers, landlord of retail park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set clear aims and objectives for the change e.g. timing and stages, departmental targets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identify resource requirements e.g. IT, skills gaps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present plans to stakeholders e.g. two way communication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evaluate stakeholder feedback e.g. respond to fears and concerns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assign a project group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appoint project champions/change leaders e.g. among sales staff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pro-active versus reactive approach to change </a:t>
                      </a:r>
                      <a:endPar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communicate the plan, vision and urgency for change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engage in dialogue with stakeholders through discussions and formal meetings to ensure smooth delivery of change and gain stakeholder buy-in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500" dirty="0" smtClean="0">
                          <a:latin typeface="Arial" panose="020B0604020202020204" pitchFamily="34" charset="0"/>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Level 1 (1 – 4 marks) </a:t>
                      </a:r>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Candidate identifies issues to be included in a change management plan of action for a business.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This question includes one embedded mark for applying knowledge from Unit 1 LO5 Understand the relationship between businesses and stakeholders </a:t>
                      </a:r>
                      <a:r>
                        <a:rPr kumimoji="0" lang="en-US" sz="1500" b="0" i="1" u="none" strike="noStrike" kern="1200" baseline="0" dirty="0" smtClean="0">
                          <a:solidFill>
                            <a:schemeClr val="tx1"/>
                          </a:solidFill>
                          <a:latin typeface="Arial" panose="020B0604020202020204" pitchFamily="34" charset="0"/>
                          <a:ea typeface="+mn-ea"/>
                          <a:cs typeface="Arial" panose="020B0604020202020204" pitchFamily="34" charset="0"/>
                        </a:rPr>
                        <a:t>and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one embedded mark for applying knowledge from Unit 1 LO7 Understand why businesses plan.</a:t>
                      </a:r>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80671820"/>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1864072522"/>
              </p:ext>
            </p:extLst>
          </p:nvPr>
        </p:nvGraphicFramePr>
        <p:xfrm>
          <a:off x="323528" y="1124744"/>
          <a:ext cx="8424935" cy="5491480"/>
        </p:xfrm>
        <a:graphic>
          <a:graphicData uri="http://schemas.openxmlformats.org/drawingml/2006/table">
            <a:tbl>
              <a:tblPr firstRow="1" bandRow="1">
                <a:tableStyleId>{9D7B26C5-4107-4FEC-AEDC-1716B250A1EF}</a:tableStyleId>
              </a:tblPr>
              <a:tblGrid>
                <a:gridCol w="288032"/>
                <a:gridCol w="432048"/>
                <a:gridCol w="288032"/>
                <a:gridCol w="4680520"/>
                <a:gridCol w="792088"/>
                <a:gridCol w="1944215"/>
              </a:tblGrid>
              <a:tr h="370840">
                <a:tc gridSpan="3">
                  <a:txBody>
                    <a:bodyPr/>
                    <a:lstStyle/>
                    <a:p>
                      <a:pPr algn="ctr"/>
                      <a:r>
                        <a:rPr lang="en-GB" sz="1500" dirty="0" smtClean="0">
                          <a:latin typeface="Arial" panose="020B0604020202020204" pitchFamily="34" charset="0"/>
                          <a:cs typeface="Arial" panose="020B0604020202020204" pitchFamily="34" charset="0"/>
                        </a:rPr>
                        <a:t>Question</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00" dirty="0" smtClean="0">
                          <a:latin typeface="Arial" panose="020B0604020202020204" pitchFamily="34" charset="0"/>
                          <a:cs typeface="Arial" panose="020B0604020202020204" pitchFamily="34" charset="0"/>
                        </a:rPr>
                        <a:t>Answer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500" dirty="0" smtClean="0">
                          <a:latin typeface="Arial" panose="020B0604020202020204" pitchFamily="34" charset="0"/>
                          <a:cs typeface="Arial" panose="020B0604020202020204" pitchFamily="34" charset="0"/>
                        </a:rPr>
                        <a:t>Marks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smtClean="0">
                          <a:latin typeface="Arial" panose="020B0604020202020204" pitchFamily="34" charset="0"/>
                          <a:cs typeface="Arial" panose="020B0604020202020204" pitchFamily="34" charset="0"/>
                        </a:rPr>
                        <a:t>Guidance</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400" dirty="0" smtClean="0">
                          <a:latin typeface="Arial" panose="020B0604020202020204" pitchFamily="34" charset="0"/>
                          <a:cs typeface="Arial" panose="020B0604020202020204" pitchFamily="34" charset="0"/>
                        </a:rPr>
                        <a:t>1</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(c)</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indent="-173038">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effective leadership – ensure managers have the right skills and competencies to manage change </a:t>
                      </a:r>
                    </a:p>
                    <a:p>
                      <a:pPr marL="173038" indent="-173038">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develop strategies to fill knowledge/skills gaps </a:t>
                      </a:r>
                    </a:p>
                    <a:p>
                      <a:pPr marL="173038" indent="-173038">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monitor progress against the plan </a:t>
                      </a:r>
                    </a:p>
                    <a:p>
                      <a:pPr marL="173038" indent="-173038">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sell the positive benefits of change e.g. to managers, to sales staff, to customers </a:t>
                      </a:r>
                    </a:p>
                    <a:p>
                      <a:pPr marL="173038" indent="-173038">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manage employee expectations e.g. pay rise </a:t>
                      </a:r>
                    </a:p>
                    <a:p>
                      <a:pPr marL="173038" indent="-173038">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invest in training initiatives e.g. sales staff </a:t>
                      </a:r>
                    </a:p>
                    <a:p>
                      <a:pPr marL="173038" indent="-173038">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gain commitment from team members e.g. meeting attendees, managers, sales staff, marketing staff, human resource staff, business support services </a:t>
                      </a:r>
                    </a:p>
                    <a:p>
                      <a:pPr marL="173038" indent="-173038">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manage resistance to change through initiatives and dialogue e.g. transitional travel allowance, working hours, flexibility </a:t>
                      </a:r>
                    </a:p>
                    <a:p>
                      <a:pPr marL="173038" indent="-173038">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ensure departmental co-ordination e.g. a new marketing campaign requires co-ordination between marketing, finance and purchasing and the sales floor </a:t>
                      </a:r>
                    </a:p>
                    <a:p>
                      <a:pPr marL="173038" indent="-173038">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show top down commitment to staff and customers, not just to profits and returns </a:t>
                      </a:r>
                    </a:p>
                    <a:p>
                      <a:pPr marL="173038" indent="-173038">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mitigate negative publicity with proactive public relations</a:t>
                      </a:r>
                      <a:endPar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500" dirty="0" smtClean="0">
                          <a:latin typeface="Arial" panose="020B0604020202020204" pitchFamily="34" charset="0"/>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500" b="1" i="0" u="none" strike="noStrike" kern="1200" baseline="0" dirty="0" smtClean="0">
                          <a:solidFill>
                            <a:schemeClr val="tx1"/>
                          </a:solidFill>
                          <a:latin typeface="Arial" panose="020B0604020202020204" pitchFamily="34" charset="0"/>
                          <a:ea typeface="+mn-ea"/>
                          <a:cs typeface="Arial" panose="020B0604020202020204" pitchFamily="34" charset="0"/>
                        </a:rPr>
                        <a:t>Levels of response </a:t>
                      </a:r>
                      <a:endPar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Level 4 (13 - 16 marks) </a:t>
                      </a:r>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Candidate justifies an appropriate plan of action for </a:t>
                      </a:r>
                      <a:r>
                        <a:rPr kumimoji="0" lang="en-US" sz="15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0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using appropriate change management theories. </a:t>
                      </a:r>
                    </a:p>
                    <a:p>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Level 3 (9 - 12 marks) </a:t>
                      </a:r>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Candidate analyses an appropriate plan of action for </a:t>
                      </a:r>
                      <a:r>
                        <a:rPr kumimoji="0" lang="en-US" sz="15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00" b="0" i="1" u="none" strike="noStrike" kern="1200" baseline="0" dirty="0" smtClean="0">
                          <a:solidFill>
                            <a:schemeClr val="tx1"/>
                          </a:solidFill>
                          <a:latin typeface="Arial" panose="020B0604020202020204" pitchFamily="34" charset="0"/>
                          <a:ea typeface="+mn-ea"/>
                          <a:cs typeface="Arial" panose="020B0604020202020204" pitchFamily="34" charset="0"/>
                        </a:rPr>
                        <a:t> Toys Ltd</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Level 2 (5 – 8 marks) </a:t>
                      </a:r>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Candidate produces an appropriate plan of action for </a:t>
                      </a:r>
                      <a:r>
                        <a:rPr kumimoji="0" lang="en-US" sz="15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00" b="0" i="1" u="none" strike="noStrike" kern="1200" baseline="0" dirty="0" smtClean="0">
                          <a:solidFill>
                            <a:schemeClr val="tx1"/>
                          </a:solidFill>
                          <a:latin typeface="Arial" panose="020B0604020202020204" pitchFamily="34" charset="0"/>
                          <a:ea typeface="+mn-ea"/>
                          <a:cs typeface="Arial" panose="020B0604020202020204" pitchFamily="34" charset="0"/>
                        </a:rPr>
                        <a:t> Toys Ltd</a:t>
                      </a:r>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05579785"/>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1993897121"/>
              </p:ext>
            </p:extLst>
          </p:nvPr>
        </p:nvGraphicFramePr>
        <p:xfrm>
          <a:off x="323528" y="1124744"/>
          <a:ext cx="8424935" cy="5491480"/>
        </p:xfrm>
        <a:graphic>
          <a:graphicData uri="http://schemas.openxmlformats.org/drawingml/2006/table">
            <a:tbl>
              <a:tblPr firstRow="1" bandRow="1">
                <a:tableStyleId>{9D7B26C5-4107-4FEC-AEDC-1716B250A1EF}</a:tableStyleId>
              </a:tblPr>
              <a:tblGrid>
                <a:gridCol w="288032"/>
                <a:gridCol w="432048"/>
                <a:gridCol w="288032"/>
                <a:gridCol w="7416823"/>
              </a:tblGrid>
              <a:tr h="370840">
                <a:tc gridSpan="3">
                  <a:txBody>
                    <a:bodyPr/>
                    <a:lstStyle/>
                    <a:p>
                      <a:pPr algn="ctr"/>
                      <a:r>
                        <a:rPr lang="en-GB" sz="1500" dirty="0" smtClean="0">
                          <a:latin typeface="Arial" panose="020B0604020202020204" pitchFamily="34" charset="0"/>
                          <a:cs typeface="Arial" panose="020B0604020202020204" pitchFamily="34" charset="0"/>
                        </a:rPr>
                        <a:t>Question</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00" dirty="0" smtClean="0">
                          <a:latin typeface="Arial" panose="020B0604020202020204" pitchFamily="34" charset="0"/>
                          <a:cs typeface="Arial" panose="020B0604020202020204" pitchFamily="34" charset="0"/>
                        </a:rPr>
                        <a:t>Answer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400" dirty="0" smtClean="0">
                          <a:latin typeface="Arial" panose="020B0604020202020204" pitchFamily="34" charset="0"/>
                          <a:cs typeface="Arial" panose="020B0604020202020204" pitchFamily="34" charset="0"/>
                        </a:rPr>
                        <a:t>1</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(c)</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buFont typeface="Arial" panose="020B0604020202020204" pitchFamily="34" charset="0"/>
                        <a:buNone/>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a:t>
                      </a:r>
                    </a:p>
                    <a:p>
                      <a:pPr marL="0" indent="0">
                        <a:buFont typeface="Arial" panose="020B0604020202020204" pitchFamily="34" charset="0"/>
                        <a:buNone/>
                      </a:pPr>
                      <a:r>
                        <a:rPr kumimoji="0" lang="en-US" sz="1500" b="0" i="0"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Toys Ltd needs to communicate effectively with its key stakeholders, primarily its employees (L1). The employees need to understand the need for and urgency of the change (L2) so that they work towards, rather than sabotage, the vision (L3). The company needs to actively listen to the concerns of its employees (L1) in order to be able to respond to the feedback it receives (L2). The better it can do this, the lower the level of resistance from employees is likely to be (L3).</a:t>
                      </a:r>
                    </a:p>
                    <a:p>
                      <a:pPr marL="0" indent="0">
                        <a:buFont typeface="Arial" panose="020B0604020202020204" pitchFamily="34" charset="0"/>
                        <a:buNone/>
                      </a:pPr>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0" indent="0">
                        <a:buFont typeface="Arial" panose="020B0604020202020204" pitchFamily="34" charset="0"/>
                        <a:buNone/>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In addition the directors need to set clear objectives with intermediate milestones (L1) so that progress can be evaluated against the plan (L2). This will allow the company to take action quickly if progress falls behind schedule or goes off the plan (L3). Finally it may be necessary to appoint change champions (L1) to help encourage teamwork across the sales team who may have more reason than other staff to resist the changes (L2). This should ensure that all employees buy into the need for, and implementation of, the change (L3).</a:t>
                      </a:r>
                    </a:p>
                    <a:p>
                      <a:pPr marL="0" indent="0">
                        <a:buFont typeface="Arial" panose="020B0604020202020204" pitchFamily="34" charset="0"/>
                        <a:buNone/>
                      </a:pPr>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0" indent="0">
                        <a:buFont typeface="Arial" panose="020B0604020202020204" pitchFamily="34" charset="0"/>
                        <a:buNone/>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My action plan closely mirrors Kotter’s change model. Kotter’s model includes eight steps – increase the urgency, build the team, create a vision, communicate the vision, empower action, create short-term wins, keep up momentum and stick to the plan. This is deemed to be an effective way to manage change because it </a:t>
                      </a:r>
                      <a:r>
                        <a:rPr kumimoji="0" lang="en-US" sz="1500" b="0" i="0" u="none" strike="noStrike" kern="1200" baseline="0" dirty="0" err="1" smtClean="0">
                          <a:solidFill>
                            <a:schemeClr val="tx1"/>
                          </a:solidFill>
                          <a:latin typeface="Arial" panose="020B0604020202020204" pitchFamily="34" charset="0"/>
                          <a:ea typeface="+mn-ea"/>
                          <a:cs typeface="Arial" panose="020B0604020202020204" pitchFamily="34" charset="0"/>
                        </a:rPr>
                        <a:t>minimises</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the likelihood of resistance and, by identifying issues at an early stage, allows the process to get back on track more quickly (L4).</a:t>
                      </a:r>
                      <a:endPar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41436534"/>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703756075"/>
              </p:ext>
            </p:extLst>
          </p:nvPr>
        </p:nvGraphicFramePr>
        <p:xfrm>
          <a:off x="323528" y="1124744"/>
          <a:ext cx="8424935" cy="5577840"/>
        </p:xfrm>
        <a:graphic>
          <a:graphicData uri="http://schemas.openxmlformats.org/drawingml/2006/table">
            <a:tbl>
              <a:tblPr firstRow="1" bandRow="1">
                <a:tableStyleId>{9D7B26C5-4107-4FEC-AEDC-1716B250A1EF}</a:tableStyleId>
              </a:tblPr>
              <a:tblGrid>
                <a:gridCol w="288032"/>
                <a:gridCol w="432048"/>
                <a:gridCol w="288032"/>
                <a:gridCol w="4680520"/>
                <a:gridCol w="792088"/>
                <a:gridCol w="1944215"/>
              </a:tblGrid>
              <a:tr h="288032">
                <a:tc gridSpan="3">
                  <a:txBody>
                    <a:bodyPr/>
                    <a:lstStyle/>
                    <a:p>
                      <a:pPr algn="ctr"/>
                      <a:r>
                        <a:rPr lang="en-GB" sz="1400" dirty="0" smtClean="0">
                          <a:latin typeface="Arial" panose="020B0604020202020204" pitchFamily="34" charset="0"/>
                          <a:cs typeface="Arial" panose="020B0604020202020204" pitchFamily="34" charset="0"/>
                        </a:rPr>
                        <a:t>Question</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400" dirty="0" smtClean="0">
                          <a:latin typeface="Arial" panose="020B0604020202020204" pitchFamily="34" charset="0"/>
                          <a:cs typeface="Arial" panose="020B0604020202020204" pitchFamily="34" charset="0"/>
                        </a:rPr>
                        <a:t>Answer</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400" dirty="0" smtClean="0">
                          <a:latin typeface="Arial" panose="020B0604020202020204" pitchFamily="34" charset="0"/>
                          <a:cs typeface="Arial" panose="020B0604020202020204" pitchFamily="34" charset="0"/>
                        </a:rPr>
                        <a:t>Marks</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Arial" panose="020B0604020202020204" pitchFamily="34" charset="0"/>
                          <a:cs typeface="Arial" panose="020B0604020202020204" pitchFamily="34" charset="0"/>
                        </a:rPr>
                        <a:t>Guidance</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400" dirty="0" smtClean="0">
                          <a:latin typeface="Arial" panose="020B0604020202020204" pitchFamily="34" charset="0"/>
                          <a:cs typeface="Arial" panose="020B0604020202020204" pitchFamily="34" charset="0"/>
                        </a:rPr>
                        <a:t>2</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400" dirty="0" smtClean="0">
                          <a:latin typeface="Arial" panose="020B0604020202020204" pitchFamily="34" charset="0"/>
                          <a:cs typeface="Arial" panose="020B0604020202020204" pitchFamily="34" charset="0"/>
                        </a:rPr>
                        <a:t>(a)</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400" b="1" i="0" u="none" strike="noStrike" kern="1200" baseline="0" dirty="0" smtClean="0">
                          <a:solidFill>
                            <a:schemeClr val="tx1"/>
                          </a:solidFill>
                          <a:latin typeface="Arial" panose="020B0604020202020204" pitchFamily="34" charset="0"/>
                          <a:ea typeface="+mn-ea"/>
                          <a:cs typeface="Arial" panose="020B0604020202020204" pitchFamily="34" charset="0"/>
                        </a:rPr>
                        <a:t>Indicative content: </a:t>
                      </a:r>
                      <a:endPar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greater product range e.g. outdoor toys, ethically-sourced toys </a:t>
                      </a:r>
                    </a:p>
                    <a:p>
                      <a:pPr marL="285750" indent="-285750">
                        <a:buFont typeface="Arial" panose="020B0604020202020204" pitchFamily="34" charset="0"/>
                        <a:buChar char="•"/>
                      </a:pPr>
                      <a:r>
                        <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more space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special promotions in local paper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can compare prices with local competitor e.g. discount store on retail park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poor customer service e.g. no customer service desk, incorrect information on phone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insufficient staff available to ask advice e.g. especially early morning, staff too busy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staffing issues e.g. staff how to find things or how to do things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no toilets or play area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potentially dangerous layout e.g. tents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untidy store e.g. fire engine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store looks dark and dirty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poor product information e.g. ethical toys, swing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slow response to customer complaints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convenience of location e.g. distance and travel </a:t>
                      </a:r>
                    </a:p>
                    <a:p>
                      <a:endParaRPr kumimoji="0" lang="en-GB" sz="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4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endPar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The customers may have to wait a long time for advice or to be served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because the store appears to be understaffed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2 marks x 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One mark for each correct identification up to a maximum of three identifications, plus a further one mark for each of three explanations. </a:t>
                      </a:r>
                    </a:p>
                    <a:p>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Impacts can be positive or negative. </a:t>
                      </a:r>
                    </a:p>
                    <a:p>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Answer </a:t>
                      </a:r>
                      <a:r>
                        <a:rPr kumimoji="0" lang="en-US" sz="1100" b="1" i="0" u="none" strike="noStrike" kern="1200" baseline="0" dirty="0" smtClean="0">
                          <a:solidFill>
                            <a:schemeClr val="tx1"/>
                          </a:solidFill>
                          <a:latin typeface="Arial" panose="020B0604020202020204" pitchFamily="34" charset="0"/>
                          <a:ea typeface="+mn-ea"/>
                          <a:cs typeface="Arial" panose="020B0604020202020204" pitchFamily="34" charset="0"/>
                        </a:rPr>
                        <a:t>must </a:t>
                      </a:r>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relate to </a:t>
                      </a:r>
                      <a:r>
                        <a:rPr kumimoji="0" lang="en-US" sz="11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100" b="0" i="1" u="none" strike="noStrike" kern="1200" baseline="0" dirty="0" smtClean="0">
                          <a:solidFill>
                            <a:schemeClr val="tx1"/>
                          </a:solidFill>
                          <a:latin typeface="Arial" panose="020B0604020202020204" pitchFamily="34" charset="0"/>
                          <a:ea typeface="+mn-ea"/>
                          <a:cs typeface="Arial" panose="020B0604020202020204" pitchFamily="34" charset="0"/>
                        </a:rPr>
                        <a:t> Toys Ltd</a:t>
                      </a:r>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a:t>
                      </a:r>
                    </a:p>
                    <a:p>
                      <a:endPar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100" b="1" i="0" u="none" strike="noStrike" kern="1200" baseline="0" dirty="0" smtClean="0">
                          <a:solidFill>
                            <a:schemeClr val="tx1"/>
                          </a:solidFill>
                          <a:latin typeface="Arial" panose="020B0604020202020204" pitchFamily="34" charset="0"/>
                          <a:ea typeface="+mn-ea"/>
                          <a:cs typeface="Arial" panose="020B0604020202020204" pitchFamily="34" charset="0"/>
                        </a:rPr>
                        <a:t>Level </a:t>
                      </a:r>
                      <a:r>
                        <a:rPr kumimoji="0" lang="en-US" sz="1100" b="1" i="0" u="none" strike="noStrike" kern="1200" baseline="0" dirty="0" smtClean="0">
                          <a:solidFill>
                            <a:schemeClr val="tx1"/>
                          </a:solidFill>
                          <a:latin typeface="Arial" panose="020B0604020202020204" pitchFamily="34" charset="0"/>
                          <a:ea typeface="+mn-ea"/>
                          <a:cs typeface="Arial" panose="020B0604020202020204" pitchFamily="34" charset="0"/>
                        </a:rPr>
                        <a:t>1 (1 – 4 marks) </a:t>
                      </a:r>
                      <a:endPar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Candidate identifies issue(s) that need to be addressed at </a:t>
                      </a:r>
                      <a:r>
                        <a:rPr kumimoji="0" lang="en-US" sz="1100" b="0" i="1" u="none" strike="noStrike" kern="1200" baseline="0" dirty="0" smtClean="0">
                          <a:solidFill>
                            <a:schemeClr val="tx1"/>
                          </a:solidFill>
                          <a:latin typeface="Arial" panose="020B0604020202020204" pitchFamily="34" charset="0"/>
                          <a:ea typeface="+mn-ea"/>
                          <a:cs typeface="Arial" panose="020B0604020202020204" pitchFamily="34" charset="0"/>
                        </a:rPr>
                        <a:t>Thursby Toys Ltd</a:t>
                      </a:r>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100" b="1" i="0" u="none" strike="noStrike" kern="1200" baseline="0" dirty="0" smtClean="0">
                          <a:solidFill>
                            <a:schemeClr val="tx1"/>
                          </a:solidFill>
                          <a:latin typeface="Arial" panose="020B0604020202020204" pitchFamily="34" charset="0"/>
                          <a:ea typeface="+mn-ea"/>
                          <a:cs typeface="Arial" panose="020B0604020202020204" pitchFamily="34" charset="0"/>
                        </a:rPr>
                        <a:t>This question includes one embedded mark for applying knowledge from Unit 1 LO4 Be able to use financial information to check the health of businesses </a:t>
                      </a:r>
                      <a:r>
                        <a:rPr kumimoji="0" lang="en-US" sz="1100" b="0" i="1" u="none" strike="noStrike" kern="1200" baseline="0" dirty="0" smtClean="0">
                          <a:solidFill>
                            <a:schemeClr val="tx1"/>
                          </a:solidFill>
                          <a:latin typeface="Arial" panose="020B0604020202020204" pitchFamily="34" charset="0"/>
                          <a:ea typeface="+mn-ea"/>
                          <a:cs typeface="Arial" panose="020B0604020202020204" pitchFamily="34" charset="0"/>
                        </a:rPr>
                        <a:t>and </a:t>
                      </a:r>
                      <a:r>
                        <a:rPr kumimoji="0" lang="en-US" sz="1100" b="1" i="0" u="none" strike="noStrike" kern="1200" baseline="0" dirty="0" smtClean="0">
                          <a:solidFill>
                            <a:schemeClr val="tx1"/>
                          </a:solidFill>
                          <a:latin typeface="Arial" panose="020B0604020202020204" pitchFamily="34" charset="0"/>
                          <a:ea typeface="+mn-ea"/>
                          <a:cs typeface="Arial" panose="020B0604020202020204" pitchFamily="34" charset="0"/>
                        </a:rPr>
                        <a:t>two embedded marks for applying knowledge of Unit 1 LO8 Be able to assess the performance of businesses to inform future business activities.</a:t>
                      </a:r>
                      <a:endPar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35520051"/>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462670550"/>
              </p:ext>
            </p:extLst>
          </p:nvPr>
        </p:nvGraphicFramePr>
        <p:xfrm>
          <a:off x="323528" y="1124744"/>
          <a:ext cx="8424935" cy="5510784"/>
        </p:xfrm>
        <a:graphic>
          <a:graphicData uri="http://schemas.openxmlformats.org/drawingml/2006/table">
            <a:tbl>
              <a:tblPr firstRow="1" bandRow="1">
                <a:tableStyleId>{9D7B26C5-4107-4FEC-AEDC-1716B250A1EF}</a:tableStyleId>
              </a:tblPr>
              <a:tblGrid>
                <a:gridCol w="288032"/>
                <a:gridCol w="432048"/>
                <a:gridCol w="360040"/>
                <a:gridCol w="4608512"/>
                <a:gridCol w="792088"/>
                <a:gridCol w="1944215"/>
              </a:tblGrid>
              <a:tr h="288032">
                <a:tc gridSpan="3">
                  <a:txBody>
                    <a:bodyPr/>
                    <a:lstStyle/>
                    <a:p>
                      <a:pPr algn="ctr"/>
                      <a:r>
                        <a:rPr lang="en-GB" sz="1520" dirty="0" smtClean="0">
                          <a:latin typeface="Arial" panose="020B0604020202020204" pitchFamily="34" charset="0"/>
                          <a:cs typeface="Arial" panose="020B0604020202020204" pitchFamily="34" charset="0"/>
                        </a:rPr>
                        <a:t>Question</a:t>
                      </a: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20" dirty="0" smtClean="0">
                          <a:latin typeface="Arial" panose="020B0604020202020204" pitchFamily="34" charset="0"/>
                          <a:cs typeface="Arial" panose="020B0604020202020204" pitchFamily="34" charset="0"/>
                        </a:rPr>
                        <a:t>Answer</a:t>
                      </a: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520" dirty="0" smtClean="0">
                          <a:latin typeface="Arial" panose="020B0604020202020204" pitchFamily="34" charset="0"/>
                          <a:cs typeface="Arial" panose="020B0604020202020204" pitchFamily="34" charset="0"/>
                        </a:rPr>
                        <a:t>Marks</a:t>
                      </a: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20" dirty="0" smtClean="0">
                          <a:latin typeface="Arial" panose="020B0604020202020204" pitchFamily="34" charset="0"/>
                          <a:cs typeface="Arial" panose="020B0604020202020204" pitchFamily="34" charset="0"/>
                        </a:rPr>
                        <a:t>Guidance</a:t>
                      </a: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20" dirty="0" smtClean="0">
                          <a:latin typeface="Arial" panose="020B0604020202020204" pitchFamily="34" charset="0"/>
                          <a:cs typeface="Arial" panose="020B0604020202020204" pitchFamily="34" charset="0"/>
                        </a:rPr>
                        <a:t>2</a:t>
                      </a: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20" dirty="0" smtClean="0">
                          <a:latin typeface="Arial" panose="020B0604020202020204" pitchFamily="34" charset="0"/>
                          <a:cs typeface="Arial" panose="020B0604020202020204" pitchFamily="34" charset="0"/>
                        </a:rPr>
                        <a:t>(b)</a:t>
                      </a: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Use levels of response criteria. </a:t>
                      </a:r>
                    </a:p>
                    <a:p>
                      <a:r>
                        <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rPr>
                        <a:t>Issues include: </a:t>
                      </a:r>
                    </a:p>
                    <a:p>
                      <a:pPr marL="285750" indent="-285750">
                        <a:buFont typeface="Arial" panose="020B0604020202020204" pitchFamily="34" charset="0"/>
                        <a:buChar char="•"/>
                      </a:pPr>
                      <a:r>
                        <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rPr>
                        <a:t>sales below target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lower than expected average customer spend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low sales appears to be caused by lower customer spend rather than lack of customers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unachievable or unrealistic are the targets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gross profit margin on target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net profit margin extremely low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discrepancy between gross and net profit margin indicates that operating expenses are too high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return on capital employed only 50% of target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labour turnover of sales staff has significantly increased i.e. pre-change on average 4 staff leave, now 10 have left </a:t>
                      </a:r>
                    </a:p>
                    <a:p>
                      <a:pPr marL="285750" indent="-285750">
                        <a:buFont typeface="Arial" panose="020B0604020202020204" pitchFamily="34" charset="0"/>
                        <a:buChar char="•"/>
                      </a:pPr>
                      <a:r>
                        <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rPr>
                        <a:t>absenteeism has doubled </a:t>
                      </a:r>
                    </a:p>
                    <a:p>
                      <a:pPr marL="285750" indent="-285750">
                        <a:buFont typeface="Arial" panose="020B0604020202020204" pitchFamily="34" charset="0"/>
                        <a:buChar char="•"/>
                      </a:pPr>
                      <a:r>
                        <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rPr>
                        <a:t>punctuality levels have fallen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human resource indicators show motivation to be falling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effects of poor motivation e.g. poor customer service, less commitment, less goodwill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520" b="1" i="0" u="none" strike="noStrike" kern="1200" baseline="0" dirty="0" smtClean="0">
                          <a:solidFill>
                            <a:schemeClr val="tx1"/>
                          </a:solidFill>
                          <a:latin typeface="Arial" panose="020B0604020202020204" pitchFamily="34" charset="0"/>
                          <a:ea typeface="+mn-ea"/>
                          <a:cs typeface="Arial" panose="020B0604020202020204" pitchFamily="34" charset="0"/>
                        </a:rPr>
                        <a:t>Levels of response </a:t>
                      </a:r>
                      <a:endPar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20" b="1" i="0" u="none" strike="noStrike" kern="1200" baseline="0" dirty="0" smtClean="0">
                          <a:solidFill>
                            <a:schemeClr val="tx1"/>
                          </a:solidFill>
                          <a:latin typeface="Arial" panose="020B0604020202020204" pitchFamily="34" charset="0"/>
                          <a:ea typeface="+mn-ea"/>
                          <a:cs typeface="Arial" panose="020B0604020202020204" pitchFamily="34" charset="0"/>
                        </a:rPr>
                        <a:t>Level 4 (13 - 16 marks) </a:t>
                      </a:r>
                      <a:endPar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Candidate evaluates issues that need to be addressed at </a:t>
                      </a:r>
                      <a:r>
                        <a:rPr kumimoji="0" lang="en-GB" sz="152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GB" sz="152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endPar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20" b="1" i="0" u="none" strike="noStrike" kern="1200" baseline="0" dirty="0" smtClean="0">
                          <a:solidFill>
                            <a:schemeClr val="tx1"/>
                          </a:solidFill>
                          <a:latin typeface="Arial" panose="020B0604020202020204" pitchFamily="34" charset="0"/>
                          <a:ea typeface="+mn-ea"/>
                          <a:cs typeface="Arial" panose="020B0604020202020204" pitchFamily="34" charset="0"/>
                        </a:rPr>
                        <a:t>Level 3 (9 - 12 marks) </a:t>
                      </a:r>
                      <a:endPar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Candidate analyses issue(s) that need to be addressed at </a:t>
                      </a:r>
                      <a:r>
                        <a:rPr kumimoji="0" lang="en-US" sz="152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20" b="0" i="1" u="none" strike="noStrike" kern="1200" baseline="0" dirty="0" smtClean="0">
                          <a:solidFill>
                            <a:schemeClr val="tx1"/>
                          </a:solidFill>
                          <a:latin typeface="Arial" panose="020B0604020202020204" pitchFamily="34" charset="0"/>
                          <a:ea typeface="+mn-ea"/>
                          <a:cs typeface="Arial" panose="020B0604020202020204" pitchFamily="34" charset="0"/>
                        </a:rPr>
                        <a:t> Toys Ltd</a:t>
                      </a: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520" b="1" i="0" u="none" strike="noStrike" kern="1200" baseline="0" dirty="0" smtClean="0">
                          <a:solidFill>
                            <a:schemeClr val="tx1"/>
                          </a:solidFill>
                          <a:latin typeface="Arial" panose="020B0604020202020204" pitchFamily="34" charset="0"/>
                          <a:ea typeface="+mn-ea"/>
                          <a:cs typeface="Arial" panose="020B0604020202020204" pitchFamily="34" charset="0"/>
                        </a:rPr>
                        <a:t>Level 2 (5 – 8 marks) </a:t>
                      </a:r>
                      <a:endPar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Candidate explains issue(s) that need to be addressed at </a:t>
                      </a:r>
                      <a:r>
                        <a:rPr kumimoji="0" lang="en-US" sz="152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20" b="0" i="1" u="none" strike="noStrike" kern="1200" baseline="0" dirty="0" smtClean="0">
                          <a:solidFill>
                            <a:schemeClr val="tx1"/>
                          </a:solidFill>
                          <a:latin typeface="Arial" panose="020B0604020202020204" pitchFamily="34" charset="0"/>
                          <a:ea typeface="+mn-ea"/>
                          <a:cs typeface="Arial" panose="020B0604020202020204" pitchFamily="34" charset="0"/>
                        </a:rPr>
                        <a:t> Toys Ltd</a:t>
                      </a: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19924992"/>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1662999643"/>
              </p:ext>
            </p:extLst>
          </p:nvPr>
        </p:nvGraphicFramePr>
        <p:xfrm>
          <a:off x="323528" y="1124744"/>
          <a:ext cx="8424935" cy="5425440"/>
        </p:xfrm>
        <a:graphic>
          <a:graphicData uri="http://schemas.openxmlformats.org/drawingml/2006/table">
            <a:tbl>
              <a:tblPr firstRow="1" bandRow="1">
                <a:tableStyleId>{9D7B26C5-4107-4FEC-AEDC-1716B250A1EF}</a:tableStyleId>
              </a:tblPr>
              <a:tblGrid>
                <a:gridCol w="288032"/>
                <a:gridCol w="432048"/>
                <a:gridCol w="288032"/>
                <a:gridCol w="4392488"/>
                <a:gridCol w="720080"/>
                <a:gridCol w="2304255"/>
              </a:tblGrid>
              <a:tr h="288032">
                <a:tc gridSpan="3">
                  <a:txBody>
                    <a:bodyPr/>
                    <a:lstStyle/>
                    <a:p>
                      <a:pPr algn="ctr"/>
                      <a:r>
                        <a:rPr lang="en-GB" sz="1400" dirty="0" smtClean="0">
                          <a:latin typeface="Arial" panose="020B0604020202020204" pitchFamily="34" charset="0"/>
                          <a:cs typeface="Arial" panose="020B0604020202020204" pitchFamily="34" charset="0"/>
                        </a:rPr>
                        <a:t>Question</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400" dirty="0" smtClean="0">
                          <a:latin typeface="Arial" panose="020B0604020202020204" pitchFamily="34" charset="0"/>
                          <a:cs typeface="Arial" panose="020B0604020202020204" pitchFamily="34" charset="0"/>
                        </a:rPr>
                        <a:t>Answer</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400" dirty="0" smtClean="0">
                          <a:latin typeface="Arial" panose="020B0604020202020204" pitchFamily="34" charset="0"/>
                          <a:cs typeface="Arial" panose="020B0604020202020204" pitchFamily="34" charset="0"/>
                        </a:rPr>
                        <a:t>Marks</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Arial" panose="020B0604020202020204" pitchFamily="34" charset="0"/>
                          <a:cs typeface="Arial" panose="020B0604020202020204" pitchFamily="34" charset="0"/>
                        </a:rPr>
                        <a:t>Guidance</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dirty="0" smtClean="0">
                          <a:latin typeface="Arial" panose="020B0604020202020204" pitchFamily="34" charset="0"/>
                          <a:cs typeface="Arial" panose="020B0604020202020204" pitchFamily="34" charset="0"/>
                        </a:rPr>
                        <a:t>2</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(b)</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late shifts are causes workers problems e.g. transport, tiredness may be a reason for poor HR indicators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cost of travel appears to be affecting sales staff morale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staff appear to be insufficiently trained e.g. mixed messages from store manager and supervisors, new staff induction training, all staff product knowledge and location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poor internal communication e.g. between Sales Floor Manager and Supervisors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poor external communication e.g. message left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on Monday, no one has rung back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poor layout and store design i.e. insufficient skills of Sales Floor Manager or disobedient staff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problems with new uniforms e.g. too warm for staff, take a lot of ironing therefore less likely to present a smart corporate image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staffing issues e.g. short staffed – selection and recruitment, staff too busy to help customers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Level 1 (1 – 4 marks) </a:t>
                      </a:r>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Candidate identifies issue(s) that need to be addressed at </a:t>
                      </a:r>
                      <a:r>
                        <a:rPr kumimoji="0" lang="en-US" sz="15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00" b="0" i="1" u="none" strike="noStrike" kern="1200" baseline="0" dirty="0" smtClean="0">
                          <a:solidFill>
                            <a:schemeClr val="tx1"/>
                          </a:solidFill>
                          <a:latin typeface="Arial" panose="020B0604020202020204" pitchFamily="34" charset="0"/>
                          <a:ea typeface="+mn-ea"/>
                          <a:cs typeface="Arial" panose="020B0604020202020204" pitchFamily="34" charset="0"/>
                        </a:rPr>
                        <a:t> Toys Ltd</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This question includes one embedded mark for applying knowledge from Unit 1 LO4 Be able to use financial information to check the health of businesses </a:t>
                      </a:r>
                      <a:r>
                        <a:rPr kumimoji="0" lang="en-US" sz="1500" b="0" i="1" u="none" strike="noStrike" kern="1200" baseline="0" dirty="0" smtClean="0">
                          <a:solidFill>
                            <a:schemeClr val="tx1"/>
                          </a:solidFill>
                          <a:latin typeface="Arial" panose="020B0604020202020204" pitchFamily="34" charset="0"/>
                          <a:ea typeface="+mn-ea"/>
                          <a:cs typeface="Arial" panose="020B0604020202020204" pitchFamily="34" charset="0"/>
                        </a:rPr>
                        <a:t>and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two embedded marks for applying knowledge of Unit 1 LO8 Be able to assess the performance of businesses to inform future business activities.</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445791597"/>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928384051"/>
              </p:ext>
            </p:extLst>
          </p:nvPr>
        </p:nvGraphicFramePr>
        <p:xfrm>
          <a:off x="323528" y="1124744"/>
          <a:ext cx="8424935" cy="5654040"/>
        </p:xfrm>
        <a:graphic>
          <a:graphicData uri="http://schemas.openxmlformats.org/drawingml/2006/table">
            <a:tbl>
              <a:tblPr firstRow="1" bandRow="1">
                <a:tableStyleId>{9D7B26C5-4107-4FEC-AEDC-1716B250A1EF}</a:tableStyleId>
              </a:tblPr>
              <a:tblGrid>
                <a:gridCol w="288032"/>
                <a:gridCol w="432048"/>
                <a:gridCol w="288032"/>
                <a:gridCol w="7416823"/>
              </a:tblGrid>
              <a:tr h="288032">
                <a:tc gridSpan="3">
                  <a:txBody>
                    <a:bodyPr/>
                    <a:lstStyle/>
                    <a:p>
                      <a:pPr algn="ctr"/>
                      <a:r>
                        <a:rPr lang="en-GB" sz="1400" dirty="0" smtClean="0">
                          <a:latin typeface="Arial" panose="020B0604020202020204" pitchFamily="34" charset="0"/>
                          <a:cs typeface="Arial" panose="020B0604020202020204" pitchFamily="34" charset="0"/>
                        </a:rPr>
                        <a:t>Question</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400" dirty="0" smtClean="0">
                          <a:latin typeface="Arial" panose="020B0604020202020204" pitchFamily="34" charset="0"/>
                          <a:cs typeface="Arial" panose="020B0604020202020204" pitchFamily="34" charset="0"/>
                        </a:rPr>
                        <a:t>Answer</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dirty="0" smtClean="0">
                          <a:latin typeface="Arial" panose="020B0604020202020204" pitchFamily="34" charset="0"/>
                          <a:cs typeface="Arial" panose="020B0604020202020204" pitchFamily="34" charset="0"/>
                        </a:rPr>
                        <a:t>2</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(b)</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incorrect pricing e.g. </a:t>
                      </a:r>
                      <a:r>
                        <a:rPr kumimoji="0" lang="en-US" sz="1500" b="0" i="0" u="none" strike="noStrike" kern="1200" baseline="0" dirty="0" err="1" smtClean="0">
                          <a:solidFill>
                            <a:schemeClr val="tx1"/>
                          </a:solidFill>
                          <a:latin typeface="Arial" panose="020B0604020202020204" pitchFamily="34" charset="0"/>
                          <a:ea typeface="+mn-ea"/>
                          <a:cs typeface="Arial" panose="020B0604020202020204" pitchFamily="34" charset="0"/>
                        </a:rPr>
                        <a:t>mislabelling</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of dolls house price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cross –functional organisation e.g. customer service </a:t>
                      </a:r>
                      <a:r>
                        <a:rPr kumimoji="0" lang="en-US" sz="1500" b="0" i="0" u="none" strike="noStrike" kern="1200" baseline="0" dirty="0" err="1" smtClean="0">
                          <a:solidFill>
                            <a:schemeClr val="tx1"/>
                          </a:solidFill>
                          <a:latin typeface="Arial" panose="020B0604020202020204" pitchFamily="34" charset="0"/>
                          <a:ea typeface="+mn-ea"/>
                          <a:cs typeface="Arial" panose="020B0604020202020204" pitchFamily="34" charset="0"/>
                        </a:rPr>
                        <a:t>co-ordinated</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by marketing rather than by operations management i.e. Marketing Manager rather than Sales Floor Manager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pricing strategy – more expensive than local competitor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health and safety issues e.g. hazards and trip factors – fire engine, play tents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poor customer service e.g. incorrect information given regarding stock availability, no customer service desk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no customer retention schemes e.g. loyalty card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disillusioned and dissatisfied customers </a:t>
                      </a: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Consequences of not addressing communication, organisation, training, staffing, motivation, marketing, financial and resource issues include: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not meeting corporate objectives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inability to increase sales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lack of competitive advantage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reduction in customer loyalty</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de-motivated and inefficient workforce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loss of good reputation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poorer corporate image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further recruitment and retention issues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further staff motivation issues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loss of shareholders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closure of business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87204210"/>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ext uri="{D42A27DB-BD31-4B8C-83A1-F6EECF244321}">
                <p14:modId xmlns:p14="http://schemas.microsoft.com/office/powerpoint/2010/main" val="2968059064"/>
              </p:ext>
            </p:extLst>
          </p:nvPr>
        </p:nvGraphicFramePr>
        <p:xfrm>
          <a:off x="323528" y="1124744"/>
          <a:ext cx="8424935" cy="5518404"/>
        </p:xfrm>
        <a:graphic>
          <a:graphicData uri="http://schemas.openxmlformats.org/drawingml/2006/table">
            <a:tbl>
              <a:tblPr firstRow="1" bandRow="1">
                <a:tableStyleId>{9D7B26C5-4107-4FEC-AEDC-1716B250A1EF}</a:tableStyleId>
              </a:tblPr>
              <a:tblGrid>
                <a:gridCol w="288032"/>
                <a:gridCol w="432048"/>
                <a:gridCol w="360040"/>
                <a:gridCol w="7344815"/>
              </a:tblGrid>
              <a:tr h="288032">
                <a:tc gridSpan="3">
                  <a:txBody>
                    <a:bodyPr/>
                    <a:lstStyle/>
                    <a:p>
                      <a:pPr algn="ctr"/>
                      <a:r>
                        <a:rPr lang="en-GB" sz="1560" dirty="0" smtClean="0">
                          <a:latin typeface="Arial" panose="020B0604020202020204" pitchFamily="34" charset="0"/>
                          <a:cs typeface="Arial" panose="020B0604020202020204" pitchFamily="34" charset="0"/>
                        </a:rPr>
                        <a:t>Question</a:t>
                      </a:r>
                      <a:endParaRPr lang="en-GB" sz="156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60" dirty="0" smtClean="0">
                          <a:latin typeface="Arial" panose="020B0604020202020204" pitchFamily="34" charset="0"/>
                          <a:cs typeface="Arial" panose="020B0604020202020204" pitchFamily="34" charset="0"/>
                        </a:rPr>
                        <a:t>Answer</a:t>
                      </a:r>
                      <a:endParaRPr lang="en-GB" sz="156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60" dirty="0" smtClean="0">
                          <a:latin typeface="Arial" panose="020B0604020202020204" pitchFamily="34" charset="0"/>
                          <a:cs typeface="Arial" panose="020B0604020202020204" pitchFamily="34" charset="0"/>
                        </a:rPr>
                        <a:t>2</a:t>
                      </a:r>
                      <a:endParaRPr lang="en-GB" sz="156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60" dirty="0" smtClean="0">
                          <a:latin typeface="Arial" panose="020B0604020202020204" pitchFamily="34" charset="0"/>
                          <a:cs typeface="Arial" panose="020B0604020202020204" pitchFamily="34" charset="0"/>
                        </a:rPr>
                        <a:t>(b)</a:t>
                      </a:r>
                      <a:endParaRPr lang="en-GB" sz="156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6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56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endParaRPr kumimoji="0" lang="en-GB" sz="156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The data shows that returns for shareholders are way below target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(L1)</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With such poor returns major shareholders might leave the company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(L2)</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This may </a:t>
                      </a:r>
                      <a:r>
                        <a:rPr kumimoji="0" lang="en-US" sz="1560" b="0" i="0" u="none" strike="noStrike" kern="1200" baseline="0" dirty="0" err="1" smtClean="0">
                          <a:solidFill>
                            <a:schemeClr val="tx1"/>
                          </a:solidFill>
                          <a:latin typeface="Arial" panose="020B0604020202020204" pitchFamily="34" charset="0"/>
                          <a:ea typeface="+mn-ea"/>
                          <a:cs typeface="Arial" panose="020B0604020202020204" pitchFamily="34" charset="0"/>
                        </a:rPr>
                        <a:t>jeopardise</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the company’s future or at the very least have a significant influence on the strategic direction of the company in future years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(L3)</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endParaRPr kumimoji="0" lang="en-US" sz="105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Furthermore, whilst customers appear to be happy with the extended product range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(L1) </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they appear to be less happy with the service provided by staff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(L1)</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The staff seem to be struggling to help customers find the toys they are looking for or to advise on age suitability or provide information on the provenance of the toys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(L2)</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This is not just a matter of being short staffed. The staff need to be trained so that they have better knowledge of the customer journey around the store and are able to impart key details about individual toys to potential customers. </a:t>
                      </a:r>
                    </a:p>
                    <a:p>
                      <a:endPar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Whilst this training will cost additional time and money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(L3) </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which in the short term will increase costs and decrease profitability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(L3), </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I believe it to be the most pressing issues for </a:t>
                      </a:r>
                      <a:r>
                        <a:rPr kumimoji="0" lang="en-US" sz="156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60" b="0" i="1" u="none" strike="noStrike" kern="1200" baseline="0" dirty="0" smtClean="0">
                          <a:solidFill>
                            <a:schemeClr val="tx1"/>
                          </a:solidFill>
                          <a:latin typeface="Arial" panose="020B0604020202020204" pitchFamily="34" charset="0"/>
                          <a:ea typeface="+mn-ea"/>
                          <a:cs typeface="Arial" panose="020B0604020202020204" pitchFamily="34" charset="0"/>
                        </a:rPr>
                        <a:t> Toys Ltd</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By improving the service the sales floor team offers, the average customer spend is likely to increase and so too are monthly sales. The additional revenue should more than compensate for the additional training costs, therefore increasing net profit and consequently shareholder return on investment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(L4)</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a:t>
                      </a:r>
                      <a:endParaRPr kumimoji="0" lang="en-GB" sz="156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48187760"/>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2400657"/>
          </a:xfrm>
          <a:prstGeom prst="rect">
            <a:avLst/>
          </a:prstGeom>
        </p:spPr>
        <p:txBody>
          <a:bodyPr wrap="square">
            <a:spAutoFit/>
          </a:bodyPr>
          <a:lstStyle/>
          <a:p>
            <a:pPr marL="541338" indent="-541338">
              <a:spcAft>
                <a:spcPts val="600"/>
              </a:spcAft>
              <a:buClr>
                <a:srgbClr val="00B050"/>
              </a:buClr>
              <a:buFont typeface="Wingdings 3" panose="05040102010807070707" pitchFamily="18" charset="2"/>
              <a:buChar char=""/>
            </a:pPr>
            <a:r>
              <a:rPr lang="en-US" sz="3000" dirty="0"/>
              <a:t>Each learning outcome in this unit has been given a percentage weighting. This reflects the size and demand of the content you need to cover and </a:t>
            </a:r>
            <a:r>
              <a:rPr lang="en-US" sz="3000" dirty="0" smtClean="0"/>
              <a:t>its contribution </a:t>
            </a:r>
            <a:r>
              <a:rPr lang="en-US" sz="3000" dirty="0"/>
              <a:t>to the overall understanding of this unit. See table below:</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Unit </a:t>
            </a:r>
            <a:r>
              <a:rPr lang="en-US" sz="3600" dirty="0" smtClean="0"/>
              <a:t>15 </a:t>
            </a:r>
            <a:r>
              <a:rPr lang="en-US" sz="3600" dirty="0" smtClean="0"/>
              <a:t>– Learning Outcome (LO) Weightings</a:t>
            </a:r>
            <a:endParaRPr lang="en-US" sz="3600" dirty="0"/>
          </a:p>
        </p:txBody>
      </p:sp>
      <p:graphicFrame>
        <p:nvGraphicFramePr>
          <p:cNvPr id="3" name="Table 2"/>
          <p:cNvGraphicFramePr>
            <a:graphicFrameLocks noGrp="1"/>
          </p:cNvGraphicFramePr>
          <p:nvPr>
            <p:extLst/>
          </p:nvPr>
        </p:nvGraphicFramePr>
        <p:xfrm>
          <a:off x="323528" y="3789040"/>
          <a:ext cx="8352928" cy="2743200"/>
        </p:xfrm>
        <a:graphic>
          <a:graphicData uri="http://schemas.openxmlformats.org/drawingml/2006/table">
            <a:tbl>
              <a:tblPr firstRow="1" bandRow="1">
                <a:tableStyleId>{3B4B98B0-60AC-42C2-AFA5-B58CD77FA1E5}</a:tableStyleId>
              </a:tblPr>
              <a:tblGrid>
                <a:gridCol w="4176464"/>
                <a:gridCol w="4176464"/>
              </a:tblGrid>
              <a:tr h="412591">
                <a:tc>
                  <a:txBody>
                    <a:bodyPr/>
                    <a:lstStyle/>
                    <a:p>
                      <a:pPr algn="ctr"/>
                      <a:r>
                        <a:rPr lang="en-GB" sz="2400" b="1" dirty="0" smtClean="0">
                          <a:solidFill>
                            <a:srgbClr val="000000"/>
                          </a:solidFill>
                          <a:latin typeface="Arial" panose="020B0604020202020204" pitchFamily="34" charset="0"/>
                          <a:cs typeface="Arial" panose="020B0604020202020204" pitchFamily="34" charset="0"/>
                        </a:rPr>
                        <a:t>LO1 </a:t>
                      </a:r>
                      <a:endParaRPr lang="en-GB" sz="2400" dirty="0" smtClean="0">
                        <a:solidFill>
                          <a:srgbClr val="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solidFill>
                            <a:srgbClr val="000000"/>
                          </a:solidFill>
                          <a:latin typeface="Arial" panose="020B0604020202020204" pitchFamily="34" charset="0"/>
                          <a:cs typeface="Arial" panose="020B0604020202020204" pitchFamily="34" charset="0"/>
                        </a:rPr>
                        <a:t>6-20% </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LO2</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6-20%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LO3</a:t>
                      </a:r>
                      <a:endParaRPr lang="en-GB" sz="2400" dirty="0" smtClean="0">
                        <a:solidFill>
                          <a:srgbClr val="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b="1" dirty="0" smtClean="0">
                          <a:solidFill>
                            <a:srgbClr val="000000"/>
                          </a:solidFill>
                          <a:latin typeface="Arial" panose="020B0604020202020204" pitchFamily="34" charset="0"/>
                          <a:cs typeface="Arial" panose="020B0604020202020204" pitchFamily="34" charset="0"/>
                        </a:rPr>
                        <a:t>6-15%</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GB" sz="2400" b="1" dirty="0" smtClean="0">
                          <a:solidFill>
                            <a:srgbClr val="000000"/>
                          </a:solidFill>
                          <a:latin typeface="Arial" panose="020B0604020202020204" pitchFamily="34" charset="0"/>
                          <a:cs typeface="Arial" panose="020B0604020202020204" pitchFamily="34" charset="0"/>
                        </a:rPr>
                        <a:t>LO4</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b="1" dirty="0" smtClean="0">
                          <a:solidFill>
                            <a:srgbClr val="000000"/>
                          </a:solidFill>
                          <a:latin typeface="Arial" panose="020B0604020202020204" pitchFamily="34" charset="0"/>
                          <a:cs typeface="Arial" panose="020B0604020202020204" pitchFamily="34" charset="0"/>
                        </a:rPr>
                        <a:t>8-25%</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LO5</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6-15%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latin typeface="Arial" panose="020B0604020202020204" pitchFamily="34" charset="0"/>
                          <a:cs typeface="Arial" panose="020B0604020202020204" pitchFamily="34" charset="0"/>
                        </a:rPr>
                        <a:t>LO6</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20-40%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66309034"/>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a:t>
            </a:r>
            <a:r>
              <a:rPr lang="en-US" sz="3600" dirty="0" smtClean="0"/>
              <a:t>15 </a:t>
            </a:r>
            <a:r>
              <a:rPr lang="en-US" sz="3600" dirty="0" smtClean="0"/>
              <a:t>–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June 2016</a:t>
            </a:r>
            <a:endParaRPr lang="en-US" sz="2800" dirty="0"/>
          </a:p>
        </p:txBody>
      </p:sp>
      <p:sp>
        <p:nvSpPr>
          <p:cNvPr id="4" name="Rectangle 3"/>
          <p:cNvSpPr/>
          <p:nvPr/>
        </p:nvSpPr>
        <p:spPr>
          <a:xfrm>
            <a:off x="263426" y="1079401"/>
            <a:ext cx="8557046" cy="1323439"/>
          </a:xfrm>
          <a:prstGeom prst="rect">
            <a:avLst/>
          </a:prstGeom>
        </p:spPr>
        <p:txBody>
          <a:bodyPr wrap="square">
            <a:spAutoFit/>
          </a:bodyPr>
          <a:lstStyle/>
          <a:p>
            <a:pPr>
              <a:spcAft>
                <a:spcPts val="600"/>
              </a:spcAft>
              <a:buClr>
                <a:schemeClr val="accent6">
                  <a:lumMod val="50000"/>
                </a:schemeClr>
              </a:buClr>
            </a:pPr>
            <a:r>
              <a:rPr lang="en-US" sz="1250" b="1" dirty="0" smtClean="0">
                <a:solidFill>
                  <a:srgbClr val="0070C0"/>
                </a:solidFill>
              </a:rPr>
              <a:t>Resources 1</a:t>
            </a:r>
          </a:p>
          <a:p>
            <a:pPr>
              <a:spcAft>
                <a:spcPts val="600"/>
              </a:spcAft>
              <a:buClr>
                <a:schemeClr val="accent6">
                  <a:lumMod val="50000"/>
                </a:schemeClr>
              </a:buClr>
            </a:pPr>
            <a:r>
              <a:rPr lang="en-US" sz="1250" b="1" i="1" dirty="0" err="1" smtClean="0">
                <a:solidFill>
                  <a:srgbClr val="0070C0"/>
                </a:solidFill>
              </a:rPr>
              <a:t>Thursby</a:t>
            </a:r>
            <a:r>
              <a:rPr lang="en-US" sz="1250" b="1" i="1" dirty="0" smtClean="0">
                <a:solidFill>
                  <a:srgbClr val="0070C0"/>
                </a:solidFill>
              </a:rPr>
              <a:t> Toys Ltd </a:t>
            </a:r>
            <a:r>
              <a:rPr lang="en-US" sz="1250" dirty="0" smtClean="0">
                <a:solidFill>
                  <a:srgbClr val="0070C0"/>
                </a:solidFill>
              </a:rPr>
              <a:t>is </a:t>
            </a:r>
            <a:r>
              <a:rPr lang="en-US" sz="1250" dirty="0">
                <a:solidFill>
                  <a:srgbClr val="0070C0"/>
                </a:solidFill>
              </a:rPr>
              <a:t>an independent toy store. The company has 37 employees, 25 of </a:t>
            </a:r>
            <a:r>
              <a:rPr lang="en-US" sz="1250" dirty="0" smtClean="0">
                <a:solidFill>
                  <a:srgbClr val="0070C0"/>
                </a:solidFill>
              </a:rPr>
              <a:t>whom </a:t>
            </a:r>
            <a:r>
              <a:rPr lang="en-US" sz="1250" dirty="0">
                <a:solidFill>
                  <a:srgbClr val="0070C0"/>
                </a:solidFill>
              </a:rPr>
              <a:t>work on the sales </a:t>
            </a:r>
            <a:r>
              <a:rPr lang="en-US" sz="1250" dirty="0" smtClean="0">
                <a:solidFill>
                  <a:srgbClr val="0070C0"/>
                </a:solidFill>
              </a:rPr>
              <a:t>floor. Company </a:t>
            </a:r>
            <a:r>
              <a:rPr lang="en-US" sz="1250" dirty="0">
                <a:solidFill>
                  <a:srgbClr val="0070C0"/>
                </a:solidFill>
              </a:rPr>
              <a:t>shareholders have become increasingly dissatisfied with the return on their investment in recent years. </a:t>
            </a:r>
            <a:r>
              <a:rPr lang="en-US" sz="1250" dirty="0" smtClean="0">
                <a:solidFill>
                  <a:srgbClr val="0070C0"/>
                </a:solidFill>
              </a:rPr>
              <a:t>The directors </a:t>
            </a:r>
            <a:r>
              <a:rPr lang="en-US" sz="1250" dirty="0">
                <a:solidFill>
                  <a:srgbClr val="0070C0"/>
                </a:solidFill>
              </a:rPr>
              <a:t>have decided to relocate the store from its current high street location to a less expensive out-of-town retail </a:t>
            </a:r>
            <a:r>
              <a:rPr lang="en-US" sz="1250" dirty="0" smtClean="0">
                <a:solidFill>
                  <a:srgbClr val="0070C0"/>
                </a:solidFill>
              </a:rPr>
              <a:t>park. An </a:t>
            </a:r>
            <a:r>
              <a:rPr lang="en-US" sz="1250" dirty="0">
                <a:solidFill>
                  <a:srgbClr val="0070C0"/>
                </a:solidFill>
              </a:rPr>
              <a:t>initial change management meeting has taken place. Below is a summary of the main contributions and thoughts of those who attended this meeting.</a:t>
            </a:r>
          </a:p>
        </p:txBody>
      </p:sp>
      <p:pic>
        <p:nvPicPr>
          <p:cNvPr id="5" name="Picture 4"/>
          <p:cNvPicPr>
            <a:picLocks noChangeAspect="1"/>
          </p:cNvPicPr>
          <p:nvPr/>
        </p:nvPicPr>
        <p:blipFill rotWithShape="1">
          <a:blip r:embed="rId3"/>
          <a:srcRect l="17901" t="27360" r="21775" b="8657"/>
          <a:stretch/>
        </p:blipFill>
        <p:spPr>
          <a:xfrm>
            <a:off x="251521" y="2375306"/>
            <a:ext cx="7200800" cy="4294054"/>
          </a:xfrm>
          <a:prstGeom prst="rect">
            <a:avLst/>
          </a:prstGeom>
        </p:spPr>
      </p:pic>
      <p:pic>
        <p:nvPicPr>
          <p:cNvPr id="6" name="Picture 5"/>
          <p:cNvPicPr>
            <a:picLocks noChangeAspect="1"/>
          </p:cNvPicPr>
          <p:nvPr/>
        </p:nvPicPr>
        <p:blipFill rotWithShape="1">
          <a:blip r:embed="rId4"/>
          <a:srcRect l="55534" t="21453" r="25649" b="68703"/>
          <a:stretch/>
        </p:blipFill>
        <p:spPr>
          <a:xfrm>
            <a:off x="7106680" y="5445224"/>
            <a:ext cx="1713792" cy="504056"/>
          </a:xfrm>
          <a:prstGeom prst="rect">
            <a:avLst/>
          </a:prstGeom>
        </p:spPr>
      </p:pic>
      <p:pic>
        <p:nvPicPr>
          <p:cNvPr id="7" name="Picture 6"/>
          <p:cNvPicPr>
            <a:picLocks noChangeAspect="1"/>
          </p:cNvPicPr>
          <p:nvPr/>
        </p:nvPicPr>
        <p:blipFill rotWithShape="1">
          <a:blip r:embed="rId4"/>
          <a:srcRect l="74350" t="21453" r="10707" b="68703"/>
          <a:stretch/>
        </p:blipFill>
        <p:spPr>
          <a:xfrm>
            <a:off x="7102980" y="6017250"/>
            <a:ext cx="1745256" cy="646391"/>
          </a:xfrm>
          <a:prstGeom prst="rect">
            <a:avLst/>
          </a:prstGeom>
        </p:spPr>
      </p:pic>
    </p:spTree>
    <p:extLst>
      <p:ext uri="{BB962C8B-B14F-4D97-AF65-F5344CB8AC3E}">
        <p14:creationId xmlns:p14="http://schemas.microsoft.com/office/powerpoint/2010/main" val="2939715175"/>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June 2016</a:t>
            </a:r>
            <a:endParaRPr lang="en-US" sz="2800" dirty="0"/>
          </a:p>
        </p:txBody>
      </p:sp>
      <p:sp>
        <p:nvSpPr>
          <p:cNvPr id="4" name="Rectangle 3"/>
          <p:cNvSpPr/>
          <p:nvPr/>
        </p:nvSpPr>
        <p:spPr>
          <a:xfrm>
            <a:off x="263426" y="1079401"/>
            <a:ext cx="8557046" cy="784830"/>
          </a:xfrm>
          <a:prstGeom prst="rect">
            <a:avLst/>
          </a:prstGeom>
        </p:spPr>
        <p:txBody>
          <a:bodyPr wrap="square">
            <a:spAutoFit/>
          </a:bodyPr>
          <a:lstStyle/>
          <a:p>
            <a:r>
              <a:rPr lang="en-GB" sz="1500" b="1" dirty="0">
                <a:solidFill>
                  <a:srgbClr val="0070C0"/>
                </a:solidFill>
              </a:rPr>
              <a:t>Resource 2 </a:t>
            </a:r>
            <a:r>
              <a:rPr lang="en-GB" sz="1500" b="1" dirty="0" smtClean="0">
                <a:solidFill>
                  <a:srgbClr val="0070C0"/>
                </a:solidFill>
              </a:rPr>
              <a:t>- </a:t>
            </a:r>
            <a:r>
              <a:rPr lang="en-US" sz="1500" i="1" dirty="0" err="1" smtClean="0">
                <a:solidFill>
                  <a:srgbClr val="0070C0"/>
                </a:solidFill>
              </a:rPr>
              <a:t>Thursby</a:t>
            </a:r>
            <a:r>
              <a:rPr lang="en-US" sz="1500" i="1" dirty="0" smtClean="0">
                <a:solidFill>
                  <a:srgbClr val="0070C0"/>
                </a:solidFill>
              </a:rPr>
              <a:t> </a:t>
            </a:r>
            <a:r>
              <a:rPr lang="en-US" sz="1500" i="1" dirty="0">
                <a:solidFill>
                  <a:srgbClr val="0070C0"/>
                </a:solidFill>
              </a:rPr>
              <a:t>Toys Ltd </a:t>
            </a:r>
            <a:r>
              <a:rPr lang="en-US" sz="1500" dirty="0">
                <a:solidFill>
                  <a:srgbClr val="0070C0"/>
                </a:solidFill>
              </a:rPr>
              <a:t>has been trading at its new out-of-town location for just over two months. Carlos, the company’s Chief Executive, is monitoring the change management process. A summary of the most recent quantitative and qualitative data is given below. </a:t>
            </a:r>
            <a:endParaRPr lang="en-US" sz="1500" dirty="0" smtClean="0">
              <a:solidFill>
                <a:srgbClr val="0070C0"/>
              </a:solidFill>
            </a:endParaRPr>
          </a:p>
        </p:txBody>
      </p:sp>
      <p:sp>
        <p:nvSpPr>
          <p:cNvPr id="8" name="Rectangle 7"/>
          <p:cNvSpPr/>
          <p:nvPr/>
        </p:nvSpPr>
        <p:spPr>
          <a:xfrm>
            <a:off x="263426" y="1868659"/>
            <a:ext cx="4236566" cy="1661993"/>
          </a:xfrm>
          <a:prstGeom prst="rect">
            <a:avLst/>
          </a:prstGeom>
          <a:ln w="28575">
            <a:solidFill>
              <a:schemeClr val="accent1"/>
            </a:solidFill>
          </a:ln>
        </p:spPr>
        <p:txBody>
          <a:bodyPr wrap="square">
            <a:spAutoFit/>
          </a:bodyPr>
          <a:lstStyle/>
          <a:p>
            <a:r>
              <a:rPr lang="en-GB" sz="1400" b="1" dirty="0"/>
              <a:t>Key Performance Indicators (KPIs): </a:t>
            </a:r>
            <a:endParaRPr lang="en-GB" sz="1400" dirty="0"/>
          </a:p>
          <a:p>
            <a:pPr>
              <a:tabLst>
                <a:tab pos="2605088" algn="ctr"/>
                <a:tab pos="3502025" algn="ctr"/>
              </a:tabLst>
            </a:pPr>
            <a:r>
              <a:rPr lang="en-GB" sz="1400" b="1" dirty="0"/>
              <a:t>Indicator </a:t>
            </a:r>
            <a:r>
              <a:rPr lang="en-GB" sz="1400" b="1" dirty="0" smtClean="0"/>
              <a:t>	Actual 	Target </a:t>
            </a:r>
            <a:endParaRPr lang="en-GB" sz="1400" dirty="0"/>
          </a:p>
          <a:p>
            <a:pPr>
              <a:tabLst>
                <a:tab pos="2605088" algn="ctr"/>
                <a:tab pos="3502025" algn="ctr"/>
              </a:tabLst>
            </a:pPr>
            <a:r>
              <a:rPr lang="en-GB" sz="1400" dirty="0"/>
              <a:t>Monthly sales </a:t>
            </a:r>
            <a:r>
              <a:rPr lang="en-GB" sz="1400" dirty="0" smtClean="0"/>
              <a:t>	£</a:t>
            </a:r>
            <a:r>
              <a:rPr lang="en-GB" sz="1400" dirty="0"/>
              <a:t>210,000 </a:t>
            </a:r>
            <a:r>
              <a:rPr lang="en-GB" sz="1400" dirty="0" smtClean="0"/>
              <a:t>	£</a:t>
            </a:r>
            <a:r>
              <a:rPr lang="en-GB" sz="1400" dirty="0"/>
              <a:t>250,000 </a:t>
            </a:r>
          </a:p>
          <a:p>
            <a:pPr>
              <a:tabLst>
                <a:tab pos="2605088" algn="ctr"/>
                <a:tab pos="3502025" algn="ctr"/>
              </a:tabLst>
            </a:pPr>
            <a:r>
              <a:rPr lang="en-US" sz="1400" dirty="0"/>
              <a:t>Average customer spend </a:t>
            </a:r>
            <a:r>
              <a:rPr lang="en-US" sz="1400" dirty="0" smtClean="0"/>
              <a:t>	£</a:t>
            </a:r>
            <a:r>
              <a:rPr lang="en-US" sz="1400" dirty="0"/>
              <a:t>22.60 </a:t>
            </a:r>
            <a:r>
              <a:rPr lang="en-US" sz="1400" dirty="0" smtClean="0"/>
              <a:t>	£</a:t>
            </a:r>
            <a:r>
              <a:rPr lang="en-US" sz="1400" dirty="0"/>
              <a:t>35.00 </a:t>
            </a:r>
          </a:p>
          <a:p>
            <a:pPr>
              <a:tabLst>
                <a:tab pos="2605088" algn="ctr"/>
                <a:tab pos="3502025" algn="ctr"/>
              </a:tabLst>
            </a:pPr>
            <a:r>
              <a:rPr lang="en-GB" sz="1400" dirty="0"/>
              <a:t>Gross profit margin </a:t>
            </a:r>
            <a:r>
              <a:rPr lang="en-GB" sz="1400" dirty="0" smtClean="0"/>
              <a:t>	55</a:t>
            </a:r>
            <a:r>
              <a:rPr lang="en-GB" sz="1400" dirty="0"/>
              <a:t>% </a:t>
            </a:r>
            <a:r>
              <a:rPr lang="en-GB" sz="1400" dirty="0" smtClean="0"/>
              <a:t>	55</a:t>
            </a:r>
            <a:r>
              <a:rPr lang="en-GB" sz="1400" dirty="0"/>
              <a:t>% </a:t>
            </a:r>
          </a:p>
          <a:p>
            <a:pPr>
              <a:tabLst>
                <a:tab pos="2605088" algn="ctr"/>
                <a:tab pos="3502025" algn="ctr"/>
              </a:tabLst>
            </a:pPr>
            <a:r>
              <a:rPr lang="en-GB" sz="1400" dirty="0"/>
              <a:t>Net profit margin </a:t>
            </a:r>
            <a:r>
              <a:rPr lang="en-GB" sz="1400" dirty="0" smtClean="0"/>
              <a:t>	6</a:t>
            </a:r>
            <a:r>
              <a:rPr lang="en-GB" sz="1400" dirty="0"/>
              <a:t>% </a:t>
            </a:r>
            <a:r>
              <a:rPr lang="en-GB" sz="1400" dirty="0" smtClean="0"/>
              <a:t>	11</a:t>
            </a:r>
            <a:r>
              <a:rPr lang="en-GB" sz="1400" dirty="0"/>
              <a:t>% </a:t>
            </a:r>
          </a:p>
          <a:p>
            <a:pPr>
              <a:tabLst>
                <a:tab pos="2605088" algn="ctr"/>
                <a:tab pos="3502025" algn="ctr"/>
              </a:tabLst>
            </a:pPr>
            <a:r>
              <a:rPr lang="en-US" sz="1400" dirty="0"/>
              <a:t>Return on capital employed </a:t>
            </a:r>
            <a:r>
              <a:rPr lang="en-US" sz="1400" dirty="0" smtClean="0"/>
              <a:t>	9</a:t>
            </a:r>
            <a:r>
              <a:rPr lang="en-US" sz="1400" dirty="0"/>
              <a:t>% </a:t>
            </a:r>
            <a:r>
              <a:rPr lang="en-US" sz="1400" dirty="0" smtClean="0"/>
              <a:t>	18</a:t>
            </a:r>
            <a:r>
              <a:rPr lang="en-US" sz="1400" dirty="0"/>
              <a:t>% </a:t>
            </a:r>
            <a:endParaRPr lang="en-US" sz="1400" dirty="0" smtClean="0">
              <a:solidFill>
                <a:srgbClr val="0070C0"/>
              </a:solidFill>
            </a:endParaRPr>
          </a:p>
        </p:txBody>
      </p:sp>
      <p:sp>
        <p:nvSpPr>
          <p:cNvPr id="9" name="Rectangle 8"/>
          <p:cNvSpPr/>
          <p:nvPr/>
        </p:nvSpPr>
        <p:spPr>
          <a:xfrm>
            <a:off x="4644008" y="1844824"/>
            <a:ext cx="4164558" cy="1661993"/>
          </a:xfrm>
          <a:prstGeom prst="rect">
            <a:avLst/>
          </a:prstGeom>
          <a:ln w="28575">
            <a:solidFill>
              <a:schemeClr val="accent1"/>
            </a:solidFill>
          </a:ln>
        </p:spPr>
        <p:txBody>
          <a:bodyPr wrap="square">
            <a:spAutoFit/>
          </a:bodyPr>
          <a:lstStyle/>
          <a:p>
            <a:r>
              <a:rPr lang="en-US" sz="1400" b="1" dirty="0"/>
              <a:t>Human resource data for sales staff: </a:t>
            </a:r>
            <a:endParaRPr lang="en-US" sz="1400" dirty="0"/>
          </a:p>
          <a:p>
            <a:pPr>
              <a:tabLst>
                <a:tab pos="1431925" algn="l"/>
                <a:tab pos="2690813" algn="l"/>
              </a:tabLst>
            </a:pPr>
            <a:r>
              <a:rPr lang="en-US" sz="1400" b="1" dirty="0"/>
              <a:t>Indicator </a:t>
            </a:r>
            <a:r>
              <a:rPr lang="en-US" sz="1400" b="1" dirty="0" smtClean="0"/>
              <a:t>	Before </a:t>
            </a:r>
            <a:r>
              <a:rPr lang="en-US" sz="1400" b="1" dirty="0"/>
              <a:t>the </a:t>
            </a:r>
            <a:r>
              <a:rPr lang="en-US" sz="1400" b="1" dirty="0" smtClean="0"/>
              <a:t>	After </a:t>
            </a:r>
            <a:r>
              <a:rPr lang="en-US" sz="1400" b="1" dirty="0"/>
              <a:t>the </a:t>
            </a:r>
            <a:endParaRPr lang="en-US" sz="1400" dirty="0"/>
          </a:p>
          <a:p>
            <a:pPr>
              <a:tabLst>
                <a:tab pos="1431925" algn="l"/>
                <a:tab pos="2690813" algn="l"/>
              </a:tabLst>
            </a:pPr>
            <a:r>
              <a:rPr lang="en-GB" sz="1400" b="1" dirty="0" smtClean="0"/>
              <a:t>	change </a:t>
            </a:r>
            <a:r>
              <a:rPr lang="en-GB" sz="1400" b="1" dirty="0"/>
              <a:t>of </a:t>
            </a:r>
            <a:r>
              <a:rPr lang="en-GB" sz="1400" b="1" dirty="0" smtClean="0"/>
              <a:t>	change </a:t>
            </a:r>
            <a:r>
              <a:rPr lang="en-GB" sz="1400" b="1" dirty="0"/>
              <a:t>of </a:t>
            </a:r>
            <a:endParaRPr lang="en-GB" sz="1400" dirty="0"/>
          </a:p>
          <a:p>
            <a:pPr>
              <a:tabLst>
                <a:tab pos="1431925" algn="l"/>
                <a:tab pos="2690813" algn="l"/>
              </a:tabLst>
            </a:pPr>
            <a:r>
              <a:rPr lang="en-GB" sz="1400" b="1" dirty="0" smtClean="0"/>
              <a:t>	location 	location </a:t>
            </a:r>
            <a:endParaRPr lang="en-GB" sz="1400" dirty="0"/>
          </a:p>
          <a:p>
            <a:pPr>
              <a:tabLst>
                <a:tab pos="1431925" algn="l"/>
                <a:tab pos="2690813" algn="l"/>
              </a:tabLst>
            </a:pPr>
            <a:r>
              <a:rPr lang="en-GB" sz="1400" dirty="0"/>
              <a:t>Labour turnover </a:t>
            </a:r>
            <a:r>
              <a:rPr lang="en-GB" sz="1400" dirty="0" smtClean="0"/>
              <a:t>	16</a:t>
            </a:r>
            <a:r>
              <a:rPr lang="en-GB" sz="1400" dirty="0"/>
              <a:t>% </a:t>
            </a:r>
            <a:r>
              <a:rPr lang="en-GB" sz="1400" dirty="0" smtClean="0"/>
              <a:t>	40</a:t>
            </a:r>
            <a:r>
              <a:rPr lang="en-GB" sz="1400" dirty="0"/>
              <a:t>% </a:t>
            </a:r>
          </a:p>
          <a:p>
            <a:pPr>
              <a:tabLst>
                <a:tab pos="1431925" algn="l"/>
                <a:tab pos="2690813" algn="l"/>
              </a:tabLst>
            </a:pPr>
            <a:r>
              <a:rPr lang="en-GB" sz="1400" dirty="0"/>
              <a:t>Absenteeism </a:t>
            </a:r>
            <a:r>
              <a:rPr lang="en-GB" sz="1400" dirty="0" smtClean="0"/>
              <a:t>	4</a:t>
            </a:r>
            <a:r>
              <a:rPr lang="en-GB" sz="1400" dirty="0"/>
              <a:t>% </a:t>
            </a:r>
            <a:r>
              <a:rPr lang="en-GB" sz="1400" dirty="0" smtClean="0"/>
              <a:t>	8</a:t>
            </a:r>
            <a:r>
              <a:rPr lang="en-GB" sz="1400" dirty="0"/>
              <a:t>% </a:t>
            </a:r>
          </a:p>
          <a:p>
            <a:pPr>
              <a:tabLst>
                <a:tab pos="1431925" algn="l"/>
                <a:tab pos="2690813" algn="l"/>
              </a:tabLst>
            </a:pPr>
            <a:r>
              <a:rPr lang="en-GB" sz="1400" dirty="0"/>
              <a:t>Punctuality </a:t>
            </a:r>
            <a:r>
              <a:rPr lang="en-GB" sz="1400" dirty="0" smtClean="0"/>
              <a:t>	Good 	Average </a:t>
            </a:r>
            <a:endParaRPr lang="en-US" sz="1400" dirty="0" smtClean="0">
              <a:solidFill>
                <a:srgbClr val="0070C0"/>
              </a:solidFill>
            </a:endParaRPr>
          </a:p>
        </p:txBody>
      </p:sp>
      <p:sp>
        <p:nvSpPr>
          <p:cNvPr id="2" name="Rectangle 1"/>
          <p:cNvSpPr/>
          <p:nvPr/>
        </p:nvSpPr>
        <p:spPr>
          <a:xfrm>
            <a:off x="251520" y="3586973"/>
            <a:ext cx="8545140" cy="3093154"/>
          </a:xfrm>
          <a:prstGeom prst="rect">
            <a:avLst/>
          </a:prstGeom>
          <a:ln w="28575">
            <a:solidFill>
              <a:schemeClr val="tx1"/>
            </a:solidFill>
          </a:ln>
        </p:spPr>
        <p:txBody>
          <a:bodyPr wrap="square">
            <a:spAutoFit/>
          </a:bodyPr>
          <a:lstStyle/>
          <a:p>
            <a:r>
              <a:rPr lang="en-US" sz="1500" b="1" dirty="0">
                <a:solidFill>
                  <a:srgbClr val="000000"/>
                </a:solidFill>
                <a:latin typeface="Arial" panose="020B0604020202020204" pitchFamily="34" charset="0"/>
              </a:rPr>
              <a:t>Anonymous feedback from Staff Comments Box: </a:t>
            </a:r>
            <a:endParaRPr lang="en-US" sz="1500" dirty="0">
              <a:solidFill>
                <a:srgbClr val="000000"/>
              </a:solidFill>
              <a:latin typeface="Arial" panose="020B0604020202020204" pitchFamily="34" charset="0"/>
            </a:endParaRP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Finishing at 9pm is a nightmare. It took me 3 buses to get home from work last night.”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keep getting mixed messages. The Store Manager asks me to do one thing, my Day Shift Supervisor another and my Evening Shift Supervisor different again.”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am new to the company and still do not really understand how to use the till, how to check stock levels or when I can give refunds.”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have to work for two hours a day just to pay my travel costs. Surely a pay rise is not too much to ask.”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The layout of the store is confusing. It takes a long time to help customers find what they are looking for.”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Our new uniforms are far too warm, especially when we are carrying boxes and stocking shelves. They also need a lot of ironing to make them look smart.”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Why are we so short staffed?” </a:t>
            </a:r>
          </a:p>
        </p:txBody>
      </p:sp>
    </p:spTree>
    <p:extLst>
      <p:ext uri="{BB962C8B-B14F-4D97-AF65-F5344CB8AC3E}">
        <p14:creationId xmlns:p14="http://schemas.microsoft.com/office/powerpoint/2010/main" val="2046897647"/>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53736</TotalTime>
  <Words>4194</Words>
  <Application>Microsoft Office PowerPoint</Application>
  <PresentationFormat>On-screen Show (4:3)</PresentationFormat>
  <Paragraphs>503</Paragraphs>
  <Slides>26</Slides>
  <Notes>26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Calibri</vt:lpstr>
      <vt:lpstr>Courier New</vt:lpstr>
      <vt:lpstr>Lucida Sans Unicode</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15 – Learning Outcome (LO) Weightings</vt:lpstr>
      <vt:lpstr>Unit 15 – Learning Outcome (LO) Weightings</vt:lpstr>
      <vt:lpstr>15 – Exam Questions – June 2016</vt:lpstr>
      <vt:lpstr>15 – Exam Questions – June 2016</vt:lpstr>
      <vt:lpstr>15 – Exam Questions – June 2016</vt:lpstr>
      <vt:lpstr>3 – Exam Questions – June 2016</vt:lpstr>
      <vt:lpstr>3 – Exam Questions – June 2016</vt:lpstr>
      <vt:lpstr>3 – Exam Questions – June 2016</vt:lpstr>
      <vt:lpstr>3 – Exam Questions – June 2016</vt:lpstr>
      <vt:lpstr>3 – Exam Questions – June 2016</vt:lpstr>
      <vt:lpstr>15 – Exam Questions – 2016 – Markscheme Answers</vt:lpstr>
      <vt:lpstr>15 – Exam Questions – 2016 – Markscheme Answers</vt:lpstr>
      <vt:lpstr>15 – Exam Questions – 2016 – Markscheme Answers</vt:lpstr>
      <vt:lpstr>15 – Exam Questions – 2016 – Markscheme Answers</vt:lpstr>
      <vt:lpstr>15 – Exam Questions – 2016 – Markscheme Answers</vt:lpstr>
      <vt:lpstr>15 – Exam Questions – 2016 – Markscheme Answers</vt:lpstr>
      <vt:lpstr>15 – Exam Questions – 2016 – Markscheme Answers</vt:lpstr>
      <vt:lpstr>15 – Exam Questions – 2016 – Markscheme Answers</vt:lpstr>
      <vt:lpstr>15 – Exam Questions – 2016 – Markscheme Answers</vt:lpstr>
      <vt:lpstr>15 – Exam Questions – 2016 – Markscheme Answers</vt:lpstr>
      <vt:lpstr>15 – Exam Questions – 2016 – Markscheme Answers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03 - Sample Exam</dc:title>
  <dc:subject>eBusiness</dc:subject>
  <dc:creator>Enderoth</dc:creator>
  <cp:lastModifiedBy>Stephen Rafferty</cp:lastModifiedBy>
  <cp:revision>1701</cp:revision>
  <cp:lastPrinted>2014-01-22T18:25:48Z</cp:lastPrinted>
  <dcterms:created xsi:type="dcterms:W3CDTF">2008-03-12T11:01:44Z</dcterms:created>
  <dcterms:modified xsi:type="dcterms:W3CDTF">2017-07-31T17:41:02Z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